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41"/>
  </p:notes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4" r:id="rId18"/>
    <p:sldId id="271" r:id="rId19"/>
    <p:sldId id="272" r:id="rId20"/>
    <p:sldId id="275" r:id="rId21"/>
    <p:sldId id="29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</p:sldIdLst>
  <p:sldSz cx="9144000" cy="6858000" type="screen4x3"/>
  <p:notesSz cx="6858000" cy="9144000"/>
  <p:embeddedFontLst>
    <p:embeddedFont>
      <p:font typeface="Playfair Display" charset="-52"/>
      <p:regular r:id="rId42"/>
      <p:bold r:id="rId43"/>
      <p:italic r:id="rId44"/>
      <p:boldItalic r:id="rId45"/>
    </p:embeddedFont>
    <p:embeddedFont>
      <p:font typeface="Lato" charset="0"/>
      <p:regular r:id="rId46"/>
      <p:bold r:id="rId47"/>
      <p:italic r:id="rId48"/>
      <p:boldItalic r:id="rId49"/>
    </p:embeddedFont>
    <p:embeddedFont>
      <p:font typeface="Calibri" pitchFamily="34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8851" autoAdjust="0"/>
  </p:normalViewPr>
  <p:slideViewPr>
    <p:cSldViewPr snapToGrid="0">
      <p:cViewPr varScale="1">
        <p:scale>
          <a:sx n="79" d="100"/>
          <a:sy n="79" d="100"/>
        </p:scale>
        <p:origin x="-254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4f9e23497b_0_36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4f9e23497b_0_36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g4f9e23497b_0_36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29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36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10"/>
          </a:p>
        </p:txBody>
      </p:sp>
      <p:sp>
        <p:nvSpPr>
          <p:cNvPr id="161" name="Google Shape;161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4f9e23497b_0_36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4f9e23497b_0_36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9" name="Google Shape;169;g4f9e23497b_0_367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1" name="Google Shape;201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" name="Google Shape;177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8" name="Google Shape;208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21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7" name="Google Shape;217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Google Shape;22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7" name="Google Shape;227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7" name="Google Shape;23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4" name="Google Shape;24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51" name="Google Shape;251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2" name="Google Shape;26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1" name="Google Shape;271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0" name="Google Shape;280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dirty="0"/>
          </a:p>
        </p:txBody>
      </p:sp>
      <p:sp>
        <p:nvSpPr>
          <p:cNvPr id="281" name="Google Shape;281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0" name="Google Shape;29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10" dirty="0"/>
          </a:p>
        </p:txBody>
      </p:sp>
      <p:sp>
        <p:nvSpPr>
          <p:cNvPr id="291" name="Google Shape;291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97" name="Google Shape;29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Google Shape;305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306" name="Google Shape;306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3" name="Google Shape;313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4" name="Google Shape;314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2" name="Google Shape;322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8" name="Google Shape;328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9" name="Google Shape;329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5" name="Google Shape;335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336" name="Google Shape;336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5" name="Google Shape;345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6" name="Google Shape;346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4" name="Google Shape;354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5" name="Google Shape;355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94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16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/>
          <p:nvPr/>
        </p:nvSpPr>
        <p:spPr>
          <a:xfrm>
            <a:off x="2749050" y="998400"/>
            <a:ext cx="3645900" cy="48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2992950" y="1323600"/>
            <a:ext cx="3158100" cy="42108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096250" y="2169600"/>
            <a:ext cx="2951400" cy="211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3096363" y="4355907"/>
            <a:ext cx="2951400" cy="935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>
            <a:off x="0" y="6727600"/>
            <a:ext cx="9144000" cy="130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644133"/>
            <a:ext cx="8520600" cy="2146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1"/>
          </p:nvPr>
        </p:nvSpPr>
        <p:spPr>
          <a:xfrm>
            <a:off x="311700" y="3892600"/>
            <a:ext cx="8520600" cy="1428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sldNum" idx="12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sldNum" idx="12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body" idx="1"/>
          </p:nvPr>
        </p:nvSpPr>
        <p:spPr>
          <a:xfrm>
            <a:off x="457200" y="1600204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t" anchorCtr="0"/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dt" idx="10"/>
          </p:nvPr>
        </p:nvSpPr>
        <p:spPr>
          <a:xfrm>
            <a:off x="457200" y="6356354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ftr" idx="11"/>
          </p:nvPr>
        </p:nvSpPr>
        <p:spPr>
          <a:xfrm>
            <a:off x="3124200" y="6356354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ldNum" idx="12"/>
          </p:nvPr>
        </p:nvSpPr>
        <p:spPr>
          <a:xfrm>
            <a:off x="6553200" y="6356354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509550" y="1898500"/>
            <a:ext cx="8124900" cy="23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/>
          <p:nvPr/>
        </p:nvSpPr>
        <p:spPr>
          <a:xfrm>
            <a:off x="0" y="6727600"/>
            <a:ext cx="9144000" cy="130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311700" y="521800"/>
            <a:ext cx="85206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11700" y="521800"/>
            <a:ext cx="85206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311700" y="521800"/>
            <a:ext cx="85206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311700" y="1855170"/>
            <a:ext cx="2808000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490250" y="701800"/>
            <a:ext cx="561870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sldNum" idx="12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/>
          <p:nvPr/>
        </p:nvSpPr>
        <p:spPr>
          <a:xfrm>
            <a:off x="4572000" y="-33"/>
            <a:ext cx="457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4" name="Google Shape;44;p9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265500" y="1477267"/>
            <a:ext cx="4045200" cy="22449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ubTitle" idx="1"/>
          </p:nvPr>
        </p:nvSpPr>
        <p:spPr>
          <a:xfrm>
            <a:off x="265500" y="3793601"/>
            <a:ext cx="4045200" cy="1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ldNum" idx="12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>
            <a:spLocks noGrp="1"/>
          </p:cNvSpPr>
          <p:nvPr>
            <p:ph type="body" idx="1"/>
          </p:nvPr>
        </p:nvSpPr>
        <p:spPr>
          <a:xfrm>
            <a:off x="319500" y="5640767"/>
            <a:ext cx="5998800" cy="79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sldNum" idx="12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coral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311700" y="521800"/>
            <a:ext cx="8520600" cy="8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>
            <a:off x="253469" y="1122931"/>
            <a:ext cx="4045200" cy="29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err="1"/>
              <a:t>Heimtextil</a:t>
            </a:r>
            <a:r>
              <a:rPr lang="ru-RU" dirty="0"/>
              <a:t> 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dirty="0" err="1"/>
              <a:t>Paris</a:t>
            </a:r>
            <a:r>
              <a:rPr lang="ru-RU" sz="3000" dirty="0"/>
              <a:t> </a:t>
            </a:r>
            <a:r>
              <a:rPr lang="ru-RU" sz="3000" dirty="0" err="1"/>
              <a:t>Deco</a:t>
            </a:r>
            <a:r>
              <a:rPr lang="ru-RU" sz="3000" dirty="0"/>
              <a:t> </a:t>
            </a:r>
            <a:r>
              <a:rPr lang="ru-RU" sz="3000" dirty="0" err="1"/>
              <a:t>Off</a:t>
            </a:r>
            <a:endParaRPr sz="3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dirty="0"/>
              <a:t>2019</a:t>
            </a:r>
            <a:endParaRPr sz="3000" dirty="0"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/>
              <a:t>Бренды </a:t>
            </a:r>
            <a:endParaRPr sz="3600" dirty="0"/>
          </a:p>
          <a:p>
            <a:pPr marL="457200" lvl="0" indent="-457200" algn="l" rtl="0">
              <a:spcBef>
                <a:spcPts val="1600"/>
              </a:spcBef>
              <a:spcAft>
                <a:spcPts val="0"/>
              </a:spcAft>
              <a:buSzPts val="3600"/>
              <a:buChar char="●"/>
            </a:pPr>
            <a:r>
              <a:rPr lang="ru-RU" sz="3600" dirty="0" err="1"/>
              <a:t>Masureel</a:t>
            </a:r>
            <a:endParaRPr sz="3600" dirty="0"/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ru-RU" sz="3600" dirty="0" err="1"/>
              <a:t>Eijffinger</a:t>
            </a:r>
            <a:endParaRPr sz="3600" dirty="0"/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ru-RU" sz="3600" dirty="0"/>
              <a:t>ARTE</a:t>
            </a:r>
            <a:endParaRPr sz="3600" dirty="0"/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ru-RU" sz="3600" dirty="0" err="1"/>
              <a:t>Orac</a:t>
            </a:r>
            <a:r>
              <a:rPr lang="ru-RU" sz="3600" dirty="0"/>
              <a:t> </a:t>
            </a:r>
            <a:r>
              <a:rPr lang="ru-RU" sz="3600" dirty="0" err="1"/>
              <a:t>Decor</a:t>
            </a:r>
            <a:endParaRPr sz="3600" dirty="0"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1"/>
          </p:nvPr>
        </p:nvSpPr>
        <p:spPr>
          <a:xfrm>
            <a:off x="325658" y="4298927"/>
            <a:ext cx="4045200" cy="1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200" b="1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Тренды</a:t>
            </a:r>
            <a:endParaRPr sz="4200" b="1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00" b="1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5825" y="481100"/>
            <a:ext cx="8650326" cy="612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3"/>
          <p:cNvSpPr txBox="1">
            <a:spLocks noGrp="1"/>
          </p:cNvSpPr>
          <p:nvPr>
            <p:ph type="title"/>
          </p:nvPr>
        </p:nvSpPr>
        <p:spPr>
          <a:xfrm>
            <a:off x="235825" y="-56600"/>
            <a:ext cx="29052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/>
              <a:t>ARTE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88025" y="260650"/>
            <a:ext cx="4067950" cy="631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1520" y="260648"/>
            <a:ext cx="4211960" cy="6317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24125" y="3628375"/>
            <a:ext cx="3168350" cy="309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1516" y="3655765"/>
            <a:ext cx="4043022" cy="3068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1520" y="0"/>
            <a:ext cx="4130561" cy="309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88024" y="0"/>
            <a:ext cx="4104456" cy="3096344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5"/>
          <p:cNvSpPr txBox="1">
            <a:spLocks noGrp="1"/>
          </p:cNvSpPr>
          <p:nvPr>
            <p:ph type="title"/>
          </p:nvPr>
        </p:nvSpPr>
        <p:spPr>
          <a:xfrm>
            <a:off x="251525" y="3011550"/>
            <a:ext cx="20409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Moooi</a:t>
            </a:r>
            <a:endParaRPr/>
          </a:p>
        </p:txBody>
      </p:sp>
      <p:sp>
        <p:nvSpPr>
          <p:cNvPr id="150" name="Google Shape;150;p25"/>
          <p:cNvSpPr txBox="1">
            <a:spLocks noGrp="1"/>
          </p:cNvSpPr>
          <p:nvPr>
            <p:ph type="title"/>
          </p:nvPr>
        </p:nvSpPr>
        <p:spPr>
          <a:xfrm>
            <a:off x="5647975" y="3183550"/>
            <a:ext cx="3414300" cy="3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/>
              <a:t>Marcel Wanders</a:t>
            </a:r>
            <a:endParaRPr sz="24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725" y="430875"/>
            <a:ext cx="4243375" cy="602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1550" y="430875"/>
            <a:ext cx="4090925" cy="6022451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6"/>
          <p:cNvSpPr txBox="1">
            <a:spLocks noGrp="1"/>
          </p:cNvSpPr>
          <p:nvPr>
            <p:ph type="title"/>
          </p:nvPr>
        </p:nvSpPr>
        <p:spPr>
          <a:xfrm>
            <a:off x="198500" y="-47175"/>
            <a:ext cx="3414300" cy="3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/>
              <a:t>Paris Deco Off 2019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24744"/>
            <a:ext cx="5874492" cy="468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86171" y="1124744"/>
            <a:ext cx="3157829" cy="46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7"/>
          <p:cNvSpPr txBox="1">
            <a:spLocks noGrp="1"/>
          </p:cNvSpPr>
          <p:nvPr>
            <p:ph type="title"/>
          </p:nvPr>
        </p:nvSpPr>
        <p:spPr>
          <a:xfrm>
            <a:off x="85300" y="584850"/>
            <a:ext cx="3414300" cy="3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/>
              <a:t>Orac Decor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8"/>
          <p:cNvSpPr txBox="1">
            <a:spLocks noGrp="1"/>
          </p:cNvSpPr>
          <p:nvPr>
            <p:ph type="title"/>
          </p:nvPr>
        </p:nvSpPr>
        <p:spPr>
          <a:xfrm>
            <a:off x="756869" y="740800"/>
            <a:ext cx="2808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Тренды 2019</a:t>
            </a:r>
            <a:endParaRPr dirty="0"/>
          </a:p>
        </p:txBody>
      </p:sp>
      <p:sp>
        <p:nvSpPr>
          <p:cNvPr id="172" name="Google Shape;172;p28"/>
          <p:cNvSpPr txBox="1">
            <a:spLocks noGrp="1"/>
          </p:cNvSpPr>
          <p:nvPr>
            <p:ph type="body" idx="1"/>
          </p:nvPr>
        </p:nvSpPr>
        <p:spPr>
          <a:xfrm>
            <a:off x="242425" y="1841300"/>
            <a:ext cx="3525900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Стремление к утопии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★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Цвета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Природные мотивы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Тропики, растения, животные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Цветы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Природные материалы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3-D фактуры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Геометрия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Многослойность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Ар-деко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Абстракции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3" name="Google Shape;17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2500" y="200825"/>
            <a:ext cx="4849100" cy="6456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36097" y="3933056"/>
            <a:ext cx="3384376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5705262" y="543663"/>
            <a:ext cx="2880320" cy="3370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1520" y="836712"/>
            <a:ext cx="4930317" cy="54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1"/>
          <p:cNvSpPr txBox="1">
            <a:spLocks noGrp="1"/>
          </p:cNvSpPr>
          <p:nvPr>
            <p:ph type="title"/>
          </p:nvPr>
        </p:nvSpPr>
        <p:spPr>
          <a:xfrm>
            <a:off x="251525" y="219925"/>
            <a:ext cx="85206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/>
              <a:t>Цвет года </a:t>
            </a:r>
            <a:r>
              <a:rPr lang="ru-RU" sz="2400" dirty="0" err="1"/>
              <a:t>Pantone</a:t>
            </a:r>
            <a:endParaRPr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33580" y="5897997"/>
            <a:ext cx="108989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Insolence</a:t>
            </a:r>
            <a:endParaRPr lang="ru-RU" sz="1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67056" y="720406"/>
            <a:ext cx="66076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Wild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568835" y="6002270"/>
            <a:ext cx="127437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</a:rPr>
              <a:t>Vanguard</a:t>
            </a:r>
            <a:endParaRPr lang="ru-RU" sz="1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96215" y="4572000"/>
            <a:ext cx="2115092" cy="2059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511" y="260648"/>
            <a:ext cx="4248473" cy="6264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4008" y="260648"/>
            <a:ext cx="4276725" cy="626469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7881656" y="6170711"/>
            <a:ext cx="103374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Exotique</a:t>
            </a:r>
            <a:endParaRPr lang="en-US" sz="1800" b="1" dirty="0" smtClean="0">
              <a:solidFill>
                <a:schemeClr val="accent6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5403" y="6166701"/>
            <a:ext cx="102572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Mini 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88024" y="548680"/>
            <a:ext cx="4055368" cy="6048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945" y="548680"/>
            <a:ext cx="4191806" cy="6048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94054" y="4097030"/>
            <a:ext cx="2062419" cy="250033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9"/>
          <p:cNvSpPr txBox="1">
            <a:spLocks noGrp="1"/>
          </p:cNvSpPr>
          <p:nvPr>
            <p:ph type="title"/>
          </p:nvPr>
        </p:nvSpPr>
        <p:spPr>
          <a:xfrm>
            <a:off x="251525" y="0"/>
            <a:ext cx="85206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/>
              <a:t>Цвет года Sherwin-Williams</a:t>
            </a:r>
            <a:endParaRPr sz="2400"/>
          </a:p>
        </p:txBody>
      </p:sp>
      <p:sp>
        <p:nvSpPr>
          <p:cNvPr id="6" name="Прямоугольник 5"/>
          <p:cNvSpPr/>
          <p:nvPr/>
        </p:nvSpPr>
        <p:spPr>
          <a:xfrm>
            <a:off x="7937803" y="6238890"/>
            <a:ext cx="90540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Tribute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93741" y="6234879"/>
            <a:ext cx="88535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Prisma</a:t>
            </a:r>
            <a:endParaRPr lang="en-US" sz="1800" b="1" dirty="0" smtClean="0">
              <a:solidFill>
                <a:schemeClr val="accent6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0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t" anchorCtr="0">
            <a:noAutofit/>
          </a:bodyPr>
          <a:lstStyle/>
          <a:p>
            <a:pPr marL="342640" lvl="0" indent="-139440" algn="l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88" name="Google Shape;188;p30" descr="D:\heimetextil 2019\Textile\20190111_09573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0653" y="-1"/>
            <a:ext cx="7146758" cy="3537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9547" y="3886200"/>
            <a:ext cx="8013032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421397" y="98884"/>
            <a:ext cx="2664296" cy="3707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501008"/>
            <a:ext cx="4612534" cy="30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61405" y="548680"/>
            <a:ext cx="4182595" cy="6004048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3"/>
          <p:cNvSpPr txBox="1">
            <a:spLocks noGrp="1"/>
          </p:cNvSpPr>
          <p:nvPr>
            <p:ph type="title"/>
          </p:nvPr>
        </p:nvSpPr>
        <p:spPr>
          <a:xfrm>
            <a:off x="179650" y="0"/>
            <a:ext cx="4612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/>
              <a:t>Цвета драгоценных камней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Прямоугольник 5"/>
          <p:cNvSpPr/>
          <p:nvPr/>
        </p:nvSpPr>
        <p:spPr>
          <a:xfrm>
            <a:off x="3738780" y="6166700"/>
            <a:ext cx="89337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Artisan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696" y="357832"/>
            <a:ext cx="4186988" cy="610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08885" y="360946"/>
            <a:ext cx="3934326" cy="610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896852" y="336884"/>
            <a:ext cx="79408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Topaz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11960" y="3645024"/>
            <a:ext cx="2088232" cy="2938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88224" y="3645024"/>
            <a:ext cx="2255705" cy="2997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1520" y="476672"/>
            <a:ext cx="3706322" cy="6120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11960" y="476672"/>
            <a:ext cx="4680520" cy="2956353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4"/>
          <p:cNvSpPr txBox="1">
            <a:spLocks noGrp="1"/>
          </p:cNvSpPr>
          <p:nvPr>
            <p:ph type="title"/>
          </p:nvPr>
        </p:nvSpPr>
        <p:spPr>
          <a:xfrm>
            <a:off x="311700" y="-73950"/>
            <a:ext cx="85206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/>
              <a:t>Природные мотивы: тропики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Прямоугольник 6"/>
          <p:cNvSpPr/>
          <p:nvPr/>
        </p:nvSpPr>
        <p:spPr>
          <a:xfrm>
            <a:off x="237592" y="6226859"/>
            <a:ext cx="73696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Wild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848727" y="6214827"/>
            <a:ext cx="149592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La vie en rose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901708" y="3074585"/>
            <a:ext cx="98962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Cantala</a:t>
            </a:r>
            <a:endParaRPr lang="en-US" sz="1800" b="1" dirty="0" smtClean="0">
              <a:solidFill>
                <a:schemeClr val="accent6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3394" y="548680"/>
            <a:ext cx="6267450" cy="6048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76672"/>
            <a:ext cx="4667877" cy="316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72200" y="548680"/>
            <a:ext cx="2771800" cy="349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9512" y="3861048"/>
            <a:ext cx="2088232" cy="2784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68144" y="3140968"/>
            <a:ext cx="3275856" cy="3512651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5"/>
          <p:cNvSpPr txBox="1"/>
          <p:nvPr/>
        </p:nvSpPr>
        <p:spPr>
          <a:xfrm>
            <a:off x="0" y="0"/>
            <a:ext cx="6519000" cy="4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Природные мотивы: животные</a:t>
            </a:r>
            <a:endParaRPr/>
          </a:p>
        </p:txBody>
      </p:sp>
      <p:sp>
        <p:nvSpPr>
          <p:cNvPr id="8" name="Прямоугольник 7"/>
          <p:cNvSpPr/>
          <p:nvPr/>
        </p:nvSpPr>
        <p:spPr>
          <a:xfrm>
            <a:off x="165403" y="3603975"/>
            <a:ext cx="89337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Tribute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050222" y="6287017"/>
            <a:ext cx="80915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Moooi</a:t>
            </a:r>
            <a:endParaRPr lang="en-US" sz="1800" b="1" dirty="0" smtClean="0">
              <a:solidFill>
                <a:schemeClr val="accent6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24128" y="0"/>
            <a:ext cx="3419872" cy="3211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77516"/>
            <a:ext cx="5648325" cy="562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21575" y="3290950"/>
            <a:ext cx="2736324" cy="334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t" anchorCtr="0">
            <a:noAutofit/>
          </a:bodyPr>
          <a:lstStyle/>
          <a:p>
            <a:pPr marL="342640" lvl="0" indent="-139440" algn="l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247" name="Google Shape;247;p37" descr="D:\heimetextil 2019\Textile\20190111_10112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32656"/>
            <a:ext cx="9144000" cy="60287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38" descr="IMG_20190111_10390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710571" y="3401997"/>
            <a:ext cx="2754306" cy="3672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8" descr="la  vie en rose 3 zoom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88024" y="548679"/>
            <a:ext cx="4124168" cy="6079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39752" y="2492896"/>
            <a:ext cx="3667125" cy="4143375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8"/>
          <p:cNvSpPr txBox="1">
            <a:spLocks noGrp="1"/>
          </p:cNvSpPr>
          <p:nvPr>
            <p:ph type="title"/>
          </p:nvPr>
        </p:nvSpPr>
        <p:spPr>
          <a:xfrm>
            <a:off x="311700" y="521800"/>
            <a:ext cx="85206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38"/>
          <p:cNvSpPr txBox="1"/>
          <p:nvPr/>
        </p:nvSpPr>
        <p:spPr>
          <a:xfrm>
            <a:off x="0" y="0"/>
            <a:ext cx="7287600" cy="4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Природные мотивы: цветы</a:t>
            </a:r>
            <a:endParaRPr sz="2400" b="1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375358" y="6283006"/>
            <a:ext cx="156410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La vie en rose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564105" y="6291028"/>
            <a:ext cx="77804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Kent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4973" y="493296"/>
            <a:ext cx="3130501" cy="3188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427337" y="3315216"/>
            <a:ext cx="98962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Carmen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3768" y="4005064"/>
            <a:ext cx="2592288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83768" y="620688"/>
            <a:ext cx="2605089" cy="316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64088" y="692696"/>
            <a:ext cx="3779912" cy="579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4005064"/>
            <a:ext cx="2267744" cy="2670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9" descr="D:\ОБУЧАЮЩИЕ ПРЕЗЕНТАЦИИ\EIJFFINGER\Артикулы\Rice 2\Rice2-383520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620688"/>
            <a:ext cx="2309956" cy="316835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0" y="499828"/>
            <a:ext cx="64970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Rice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463434" y="487796"/>
            <a:ext cx="76102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Enzo</a:t>
            </a:r>
            <a:endParaRPr lang="en-US" sz="1800" b="1" dirty="0" smtClean="0">
              <a:solidFill>
                <a:schemeClr val="accent6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1" y="3856638"/>
            <a:ext cx="93846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Lounge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334971" y="568006"/>
            <a:ext cx="161928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La  vie en rose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475466" y="3868669"/>
            <a:ext cx="82118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Enzo</a:t>
            </a:r>
            <a:endParaRPr lang="en-US" sz="1800" b="1" dirty="0" smtClean="0">
              <a:solidFill>
                <a:schemeClr val="accent6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64700"/>
            <a:ext cx="9144000" cy="540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0" descr="C:\Users\region1.region6\Desktop\ОБУЧАЮЩИЕ ПРЕЗЕНТАЦИИ\Arte\Artisan\Artisan1-40362_3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71362" y="572564"/>
            <a:ext cx="4464498" cy="2545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0" descr="\\files\Share\Общая\!!!Фотографии коллекций\Обои\Arte\Cantala\Cantala-48552_2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4776536" y="4186989"/>
            <a:ext cx="4367463" cy="2421714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0"/>
          <p:cNvSpPr txBox="1"/>
          <p:nvPr/>
        </p:nvSpPr>
        <p:spPr>
          <a:xfrm>
            <a:off x="0" y="0"/>
            <a:ext cx="8104800" cy="7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Природные мотивы: натуральные материалы</a:t>
            </a:r>
            <a:endParaRPr sz="2400" b="1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41230" y="559987"/>
            <a:ext cx="91440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Artisan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181473" y="6262955"/>
            <a:ext cx="96252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Cantala</a:t>
            </a:r>
            <a:endParaRPr lang="en-US" sz="1800" b="1" dirty="0" smtClean="0">
              <a:solidFill>
                <a:schemeClr val="accent6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" y="3436047"/>
            <a:ext cx="2947737" cy="301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522619" y="6150661"/>
            <a:ext cx="91440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Timber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24075" y="0"/>
            <a:ext cx="3489200" cy="674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1" descr="муи арте 2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24067" y="3339392"/>
            <a:ext cx="2551213" cy="3401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1527" y="548673"/>
            <a:ext cx="5331850" cy="5457225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41"/>
          <p:cNvSpPr txBox="1">
            <a:spLocks noGrp="1"/>
          </p:cNvSpPr>
          <p:nvPr>
            <p:ph type="title"/>
          </p:nvPr>
        </p:nvSpPr>
        <p:spPr>
          <a:xfrm>
            <a:off x="251525" y="0"/>
            <a:ext cx="85206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3-D текстуры</a:t>
            </a:r>
            <a:endParaRPr/>
          </a:p>
        </p:txBody>
      </p:sp>
      <p:pic>
        <p:nvPicPr>
          <p:cNvPr id="287" name="Google Shape;287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6254277" y="-517722"/>
            <a:ext cx="2441286" cy="347670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4728411" y="5685440"/>
            <a:ext cx="89033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Moooi</a:t>
            </a:r>
            <a:endParaRPr lang="en-US" sz="1800" b="1" dirty="0" smtClean="0">
              <a:solidFill>
                <a:schemeClr val="accent6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02968" y="2112060"/>
            <a:ext cx="96252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Atelier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404664"/>
            <a:ext cx="4499992" cy="6165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88024" y="404664"/>
            <a:ext cx="4355976" cy="6182047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0" y="0"/>
            <a:ext cx="29052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/>
              <a:t>Masureel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99992" y="476672"/>
            <a:ext cx="4387166" cy="5904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1520" y="476672"/>
            <a:ext cx="3960440" cy="5904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43" descr="\\files\Share\Общая\!!!Фотографии коллекций\Обои\Hookedonwalls\Tinted Tiles\tintedtiles-29032_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512" y="548680"/>
            <a:ext cx="3987288" cy="5976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3" descr="\\files\Share\Общая\!!!Фотографии коллекций\Обои\Hookedonwalls\Tinted Tiles\tintedtiles-29022_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55976" y="548680"/>
            <a:ext cx="4479149" cy="5976664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43"/>
          <p:cNvSpPr txBox="1"/>
          <p:nvPr/>
        </p:nvSpPr>
        <p:spPr>
          <a:xfrm>
            <a:off x="0" y="0"/>
            <a:ext cx="54447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Геометрия</a:t>
            </a:r>
            <a:endParaRPr/>
          </a:p>
        </p:txBody>
      </p:sp>
      <p:sp>
        <p:nvSpPr>
          <p:cNvPr id="7" name="Прямоугольник 6"/>
          <p:cNvSpPr/>
          <p:nvPr/>
        </p:nvSpPr>
        <p:spPr>
          <a:xfrm>
            <a:off x="3585412" y="6210820"/>
            <a:ext cx="131144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Tinted Tiles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1991" y="2032963"/>
            <a:ext cx="4610383" cy="4437113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44"/>
          <p:cNvSpPr txBox="1">
            <a:spLocks noGrp="1"/>
          </p:cNvSpPr>
          <p:nvPr>
            <p:ph type="title"/>
          </p:nvPr>
        </p:nvSpPr>
        <p:spPr>
          <a:xfrm>
            <a:off x="159300" y="78450"/>
            <a:ext cx="85206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Геометрия</a:t>
            </a:r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748965"/>
            <a:ext cx="3970421" cy="4713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693695" y="4742967"/>
            <a:ext cx="111893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Insolence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5"/>
          <p:cNvSpPr txBox="1"/>
          <p:nvPr/>
        </p:nvSpPr>
        <p:spPr>
          <a:xfrm>
            <a:off x="0" y="166250"/>
            <a:ext cx="6858000" cy="7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Геометрия: ар-деко</a:t>
            </a:r>
            <a:endParaRPr/>
          </a:p>
        </p:txBody>
      </p:sp>
      <p:pic>
        <p:nvPicPr>
          <p:cNvPr id="317" name="Google Shape;317;p45" descr="D:\heimetextil 2019\Textile\20190111_09564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-180113" y="1094513"/>
            <a:ext cx="5624950" cy="526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45" descr="D:\heimetextil 2019\Textile\20190111_09384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06725" y="325075"/>
            <a:ext cx="4437276" cy="6207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81205"/>
            <a:ext cx="4505325" cy="561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56894" y="878005"/>
            <a:ext cx="4387107" cy="56166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3404937" y="6198789"/>
            <a:ext cx="116706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Insolence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50709"/>
            <a:ext cx="5148064" cy="5191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72228" y="548681"/>
            <a:ext cx="4071772" cy="424847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2177715" y="6210821"/>
            <a:ext cx="83017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Onyx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261683" y="4438168"/>
            <a:ext cx="88231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Gatsby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" y="548680"/>
            <a:ext cx="4944041" cy="4464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89300" y="221675"/>
            <a:ext cx="2487375" cy="256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52971" y="3072043"/>
            <a:ext cx="3543821" cy="3578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2268" y="5013177"/>
            <a:ext cx="4968552" cy="1844824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48"/>
          <p:cNvSpPr txBox="1">
            <a:spLocks noGrp="1"/>
          </p:cNvSpPr>
          <p:nvPr>
            <p:ph type="title"/>
          </p:nvPr>
        </p:nvSpPr>
        <p:spPr>
          <a:xfrm>
            <a:off x="251525" y="-69275"/>
            <a:ext cx="8520600" cy="47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Бахрома</a:t>
            </a:r>
            <a:endParaRPr/>
          </a:p>
        </p:txBody>
      </p:sp>
      <p:sp>
        <p:nvSpPr>
          <p:cNvPr id="7" name="Прямоугольник 6"/>
          <p:cNvSpPr/>
          <p:nvPr/>
        </p:nvSpPr>
        <p:spPr>
          <a:xfrm>
            <a:off x="3826042" y="4779063"/>
            <a:ext cx="115503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Insolence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519" y="548680"/>
            <a:ext cx="4017019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647564" y="2960948"/>
            <a:ext cx="3240360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27984" y="548680"/>
            <a:ext cx="4536504" cy="6048672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49"/>
          <p:cNvSpPr txBox="1">
            <a:spLocks noGrp="1"/>
          </p:cNvSpPr>
          <p:nvPr>
            <p:ph type="title"/>
          </p:nvPr>
        </p:nvSpPr>
        <p:spPr>
          <a:xfrm>
            <a:off x="311700" y="-138550"/>
            <a:ext cx="85206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Геометрия: абстракции</a:t>
            </a:r>
            <a:endParaRPr/>
          </a:p>
        </p:txBody>
      </p:sp>
      <p:sp>
        <p:nvSpPr>
          <p:cNvPr id="6" name="Прямоугольник 5"/>
          <p:cNvSpPr/>
          <p:nvPr/>
        </p:nvSpPr>
        <p:spPr>
          <a:xfrm>
            <a:off x="168442" y="3046516"/>
            <a:ext cx="115503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Vanguard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037095" y="6254936"/>
            <a:ext cx="93445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Prisma</a:t>
            </a:r>
            <a:endParaRPr lang="en-US" sz="1800" b="1" dirty="0" smtClean="0">
              <a:solidFill>
                <a:schemeClr val="accent6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0"/>
          <p:cNvSpPr/>
          <p:nvPr/>
        </p:nvSpPr>
        <p:spPr>
          <a:xfrm>
            <a:off x="0" y="692696"/>
            <a:ext cx="4572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8" name="Google Shape;358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52311" y="116447"/>
            <a:ext cx="4299402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528" y="908720"/>
            <a:ext cx="4305300" cy="537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60032" y="3312499"/>
            <a:ext cx="4283967" cy="3212976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50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Яркие цвета</a:t>
            </a:r>
            <a:endParaRPr/>
          </a:p>
        </p:txBody>
      </p:sp>
      <p:sp>
        <p:nvSpPr>
          <p:cNvPr id="7" name="Прямоугольник 6"/>
          <p:cNvSpPr/>
          <p:nvPr/>
        </p:nvSpPr>
        <p:spPr>
          <a:xfrm>
            <a:off x="8353927" y="6230874"/>
            <a:ext cx="79007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Paleo</a:t>
            </a:r>
            <a:endParaRPr lang="en-US" sz="1800" b="1" dirty="0" smtClean="0">
              <a:solidFill>
                <a:schemeClr val="accent6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868653" y="2773800"/>
            <a:ext cx="127534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Tinted Tiles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561347" y="5978210"/>
            <a:ext cx="110289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Nomadia</a:t>
            </a:r>
            <a:endParaRPr lang="en-US" sz="1800" b="1" dirty="0" smtClean="0">
              <a:solidFill>
                <a:schemeClr val="accent6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1"/>
          <p:cNvSpPr txBox="1">
            <a:spLocks noGrp="1"/>
          </p:cNvSpPr>
          <p:nvPr>
            <p:ph type="title"/>
          </p:nvPr>
        </p:nvSpPr>
        <p:spPr>
          <a:xfrm>
            <a:off x="1" y="0"/>
            <a:ext cx="4331368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/>
              <a:t>Новинки коллекций</a:t>
            </a:r>
            <a:r>
              <a:rPr lang="ru-RU" dirty="0" smtClean="0"/>
              <a:t/>
            </a:r>
            <a:br>
              <a:rPr lang="ru-RU" dirty="0" smtClean="0"/>
            </a:br>
            <a:endParaRPr dirty="0"/>
          </a:p>
        </p:txBody>
      </p:sp>
      <p:sp>
        <p:nvSpPr>
          <p:cNvPr id="368" name="Google Shape;368;p51"/>
          <p:cNvSpPr txBox="1">
            <a:spLocks noGrp="1"/>
          </p:cNvSpPr>
          <p:nvPr>
            <p:ph type="body" idx="1"/>
          </p:nvPr>
        </p:nvSpPr>
        <p:spPr>
          <a:xfrm>
            <a:off x="216568" y="574106"/>
            <a:ext cx="1962268" cy="32759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00000"/>
              </a:lnSpc>
              <a:spcAft>
                <a:spcPts val="1600"/>
              </a:spcAft>
              <a:buNone/>
            </a:pPr>
            <a:r>
              <a:rPr lang="en-US" b="1" dirty="0" smtClean="0">
                <a:ln>
                  <a:solidFill>
                    <a:schemeClr val="accent2"/>
                  </a:solidFill>
                </a:ln>
                <a:solidFill>
                  <a:schemeClr val="accent1"/>
                </a:solidFill>
              </a:rPr>
              <a:t>Arte</a:t>
            </a:r>
            <a:r>
              <a:rPr lang="ru-RU" dirty="0" smtClean="0">
                <a:solidFill>
                  <a:schemeClr val="accent1"/>
                </a:solidFill>
              </a:rPr>
              <a:t/>
            </a:r>
            <a:br>
              <a:rPr lang="ru-RU" dirty="0" smtClean="0">
                <a:solidFill>
                  <a:schemeClr val="accent1"/>
                </a:solidFill>
              </a:rPr>
            </a:br>
            <a:r>
              <a:rPr lang="ru-RU" dirty="0" err="1" smtClean="0">
                <a:solidFill>
                  <a:schemeClr val="accent1"/>
                </a:solidFill>
              </a:rPr>
              <a:t>Atelier</a:t>
            </a:r>
            <a:r>
              <a:rPr lang="ru-RU" dirty="0" smtClean="0">
                <a:solidFill>
                  <a:schemeClr val="accent1"/>
                </a:solidFill>
              </a:rPr>
              <a:t/>
            </a:r>
            <a:br>
              <a:rPr lang="ru-RU" dirty="0" smtClean="0">
                <a:solidFill>
                  <a:schemeClr val="accent1"/>
                </a:solidFill>
              </a:rPr>
            </a:br>
            <a:r>
              <a:rPr lang="ru-RU" dirty="0" err="1" smtClean="0">
                <a:solidFill>
                  <a:schemeClr val="accent1"/>
                </a:solidFill>
              </a:rPr>
              <a:t>Lino</a:t>
            </a:r>
            <a:r>
              <a:rPr lang="ru-RU" dirty="0" smtClean="0">
                <a:solidFill>
                  <a:schemeClr val="accent1"/>
                </a:solidFill>
              </a:rPr>
              <a:t> </a:t>
            </a:r>
            <a:br>
              <a:rPr lang="ru-RU" dirty="0" smtClean="0">
                <a:solidFill>
                  <a:schemeClr val="accent1"/>
                </a:solidFill>
              </a:rPr>
            </a:br>
            <a:r>
              <a:rPr lang="ru-RU" dirty="0" err="1" smtClean="0">
                <a:solidFill>
                  <a:schemeClr val="accent1"/>
                </a:solidFill>
              </a:rPr>
              <a:t>Paleo</a:t>
            </a:r>
            <a:r>
              <a:rPr lang="ru-RU" dirty="0" smtClean="0">
                <a:solidFill>
                  <a:schemeClr val="accent1"/>
                </a:solidFill>
              </a:rPr>
              <a:t> </a:t>
            </a:r>
            <a:br>
              <a:rPr lang="ru-RU" dirty="0" smtClean="0">
                <a:solidFill>
                  <a:schemeClr val="accent1"/>
                </a:solidFill>
              </a:rPr>
            </a:br>
            <a:r>
              <a:rPr lang="ru-RU" dirty="0" err="1" smtClean="0">
                <a:solidFill>
                  <a:schemeClr val="accent1"/>
                </a:solidFill>
              </a:rPr>
              <a:t>Vanguard</a:t>
            </a:r>
            <a:r>
              <a:rPr lang="ru-RU" dirty="0" smtClean="0">
                <a:solidFill>
                  <a:schemeClr val="accent1"/>
                </a:solidFill>
              </a:rPr>
              <a:t> </a:t>
            </a:r>
            <a:br>
              <a:rPr lang="ru-RU" dirty="0" smtClean="0">
                <a:solidFill>
                  <a:schemeClr val="accent1"/>
                </a:solidFill>
              </a:rPr>
            </a:br>
            <a:r>
              <a:rPr lang="ru-RU" dirty="0" err="1" smtClean="0">
                <a:solidFill>
                  <a:schemeClr val="accent1"/>
                </a:solidFill>
              </a:rPr>
              <a:t>Timber</a:t>
            </a:r>
            <a:r>
              <a:rPr lang="ru-RU" dirty="0" smtClean="0">
                <a:solidFill>
                  <a:schemeClr val="accent1"/>
                </a:solidFill>
              </a:rPr>
              <a:t> </a:t>
            </a:r>
            <a:br>
              <a:rPr lang="ru-RU" dirty="0" smtClean="0">
                <a:solidFill>
                  <a:schemeClr val="accent1"/>
                </a:solidFill>
              </a:rPr>
            </a:br>
            <a:r>
              <a:rPr lang="ru-RU" dirty="0" err="1" smtClean="0">
                <a:solidFill>
                  <a:schemeClr val="accent1"/>
                </a:solidFill>
              </a:rPr>
              <a:t>Moooi</a:t>
            </a:r>
            <a:r>
              <a:rPr lang="ru-RU" dirty="0" smtClean="0">
                <a:solidFill>
                  <a:schemeClr val="accent1"/>
                </a:solidFill>
              </a:rPr>
              <a:t> </a:t>
            </a:r>
            <a:br>
              <a:rPr lang="ru-RU" dirty="0" smtClean="0">
                <a:solidFill>
                  <a:schemeClr val="accent1"/>
                </a:solidFill>
              </a:rPr>
            </a:br>
            <a:r>
              <a:rPr lang="ru-RU" dirty="0" smtClean="0">
                <a:solidFill>
                  <a:schemeClr val="accent1"/>
                </a:solidFill>
              </a:rPr>
              <a:t/>
            </a:r>
            <a:br>
              <a:rPr lang="ru-RU" dirty="0" smtClean="0">
                <a:solidFill>
                  <a:schemeClr val="accent1"/>
                </a:solidFill>
              </a:rPr>
            </a:br>
            <a:r>
              <a:rPr lang="ru-RU" b="1" dirty="0" err="1" smtClean="0">
                <a:ln>
                  <a:solidFill>
                    <a:schemeClr val="accent2"/>
                  </a:solidFill>
                </a:ln>
                <a:solidFill>
                  <a:schemeClr val="accent1"/>
                </a:solidFill>
              </a:rPr>
              <a:t>Hookedonwalls</a:t>
            </a:r>
            <a:r>
              <a:rPr lang="ru-RU" dirty="0" smtClean="0">
                <a:solidFill>
                  <a:schemeClr val="accent1"/>
                </a:solidFill>
              </a:rPr>
              <a:t/>
            </a:r>
            <a:br>
              <a:rPr lang="ru-RU" dirty="0" smtClean="0">
                <a:solidFill>
                  <a:schemeClr val="accent1"/>
                </a:solidFill>
              </a:rPr>
            </a:br>
            <a:r>
              <a:rPr lang="en-US" dirty="0" err="1" smtClean="0">
                <a:solidFill>
                  <a:schemeClr val="accent1"/>
                </a:solidFill>
              </a:rPr>
              <a:t>Nomadia</a:t>
            </a:r>
            <a:r>
              <a:rPr lang="ru-RU" dirty="0" smtClean="0">
                <a:solidFill>
                  <a:schemeClr val="accent1"/>
                </a:solidFill>
              </a:rPr>
              <a:t/>
            </a:r>
            <a:br>
              <a:rPr lang="ru-RU" dirty="0" smtClean="0">
                <a:solidFill>
                  <a:schemeClr val="accent1"/>
                </a:solidFill>
              </a:rPr>
            </a:br>
            <a:r>
              <a:rPr lang="en-US" dirty="0" err="1" smtClean="0">
                <a:solidFill>
                  <a:schemeClr val="accent1"/>
                </a:solidFill>
              </a:rPr>
              <a:t>Exotique</a:t>
            </a:r>
            <a:endParaRPr lang="en-US" dirty="0" smtClean="0">
              <a:solidFill>
                <a:schemeClr val="accen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74958" y="0"/>
            <a:ext cx="4969042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Google Shape;368;p51"/>
          <p:cNvSpPr txBox="1">
            <a:spLocks/>
          </p:cNvSpPr>
          <p:nvPr/>
        </p:nvSpPr>
        <p:spPr>
          <a:xfrm>
            <a:off x="2474495" y="2502568"/>
            <a:ext cx="1962268" cy="4018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Aft>
                <a:spcPts val="1600"/>
              </a:spcAft>
              <a:buClr>
                <a:schemeClr val="dk2"/>
              </a:buClr>
              <a:buSzPts val="1800"/>
            </a:pPr>
            <a:r>
              <a:rPr lang="en-US" sz="1800" b="1" dirty="0" err="1" smtClean="0">
                <a:ln>
                  <a:solidFill>
                    <a:schemeClr val="accent2"/>
                  </a:solidFill>
                </a:ln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Khroma</a:t>
            </a:r>
            <a:r>
              <a:rPr lang="en-US" sz="1800" dirty="0" smtClean="0">
                <a:solidFill>
                  <a:schemeClr val="accent1"/>
                </a:solidFill>
              </a:rPr>
              <a:t/>
            </a:r>
            <a:br>
              <a:rPr lang="en-US" sz="1800" dirty="0" smtClean="0">
                <a:solidFill>
                  <a:schemeClr val="accent1"/>
                </a:solidFill>
              </a:rPr>
            </a:br>
            <a:r>
              <a:rPr lang="en-US" sz="1800" dirty="0" smtClean="0">
                <a:solidFill>
                  <a:schemeClr val="accent1"/>
                </a:solidFill>
              </a:rPr>
              <a:t>Tribute</a:t>
            </a:r>
            <a:r>
              <a:rPr lang="ru-RU" sz="1800" dirty="0" smtClean="0">
                <a:solidFill>
                  <a:schemeClr val="accent1"/>
                </a:solidFill>
              </a:rPr>
              <a:t/>
            </a:r>
            <a:br>
              <a:rPr lang="ru-RU" sz="1800" dirty="0" smtClean="0">
                <a:solidFill>
                  <a:schemeClr val="accent1"/>
                </a:solidFill>
              </a:rPr>
            </a:br>
            <a:r>
              <a:rPr lang="en-US" sz="1800" dirty="0" err="1" smtClean="0">
                <a:solidFill>
                  <a:schemeClr val="accent1"/>
                </a:solidFill>
              </a:rPr>
              <a:t>Prisma</a:t>
            </a:r>
            <a:r>
              <a:rPr lang="ru-RU" sz="1800" dirty="0" smtClean="0">
                <a:solidFill>
                  <a:schemeClr val="accent1"/>
                </a:solidFill>
              </a:rPr>
              <a:t/>
            </a:r>
            <a:br>
              <a:rPr lang="ru-RU" sz="1800" dirty="0" smtClean="0">
                <a:solidFill>
                  <a:schemeClr val="accent1"/>
                </a:solidFill>
              </a:rPr>
            </a:br>
            <a:r>
              <a:rPr lang="en-US" sz="1800" dirty="0" smtClean="0">
                <a:solidFill>
                  <a:schemeClr val="accent1"/>
                </a:solidFill>
              </a:rPr>
              <a:t>Kent </a:t>
            </a:r>
            <a:r>
              <a:rPr lang="ru-RU" sz="1800" dirty="0" smtClean="0">
                <a:solidFill>
                  <a:schemeClr val="accent1"/>
                </a:solidFill>
              </a:rPr>
              <a:t/>
            </a:r>
            <a:br>
              <a:rPr lang="ru-RU" sz="1800" dirty="0" smtClean="0">
                <a:solidFill>
                  <a:schemeClr val="accent1"/>
                </a:solidFill>
              </a:rPr>
            </a:br>
            <a:r>
              <a:rPr lang="en-US" sz="1800" dirty="0" err="1" smtClean="0">
                <a:solidFill>
                  <a:schemeClr val="accent1"/>
                </a:solidFill>
              </a:rPr>
              <a:t>Khromatic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ru-RU" sz="1800" dirty="0" smtClean="0">
                <a:solidFill>
                  <a:schemeClr val="accent1"/>
                </a:solidFill>
              </a:rPr>
              <a:t/>
            </a:r>
            <a:br>
              <a:rPr lang="ru-RU" sz="1800" dirty="0" smtClean="0">
                <a:solidFill>
                  <a:schemeClr val="accent1"/>
                </a:solidFill>
              </a:rPr>
            </a:br>
            <a:r>
              <a:rPr lang="ru-RU" sz="1800" dirty="0" smtClean="0">
                <a:solidFill>
                  <a:schemeClr val="accent1"/>
                </a:solidFill>
              </a:rPr>
              <a:t/>
            </a:r>
            <a:br>
              <a:rPr lang="ru-RU" sz="1800" dirty="0" smtClean="0">
                <a:solidFill>
                  <a:schemeClr val="accent1"/>
                </a:solidFill>
              </a:rPr>
            </a:br>
            <a:r>
              <a:rPr lang="en-US" sz="1800" b="1" dirty="0" err="1" smtClean="0">
                <a:ln>
                  <a:solidFill>
                    <a:schemeClr val="accent2"/>
                  </a:solidFill>
                </a:ln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Khroma</a:t>
            </a:r>
            <a:r>
              <a:rPr lang="en-US" sz="1800" b="1" dirty="0" smtClean="0">
                <a:ln>
                  <a:solidFill>
                    <a:schemeClr val="accent2"/>
                  </a:solidFill>
                </a:ln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Zoom</a:t>
            </a:r>
            <a:r>
              <a:rPr lang="en-US" sz="1800" dirty="0" smtClean="0">
                <a:solidFill>
                  <a:schemeClr val="accent1"/>
                </a:solidFill>
              </a:rPr>
              <a:t/>
            </a:r>
            <a:br>
              <a:rPr lang="en-US" sz="1800" dirty="0" smtClean="0">
                <a:solidFill>
                  <a:schemeClr val="accent1"/>
                </a:solidFill>
              </a:rPr>
            </a:br>
            <a:r>
              <a:rPr lang="en-US" sz="1800" dirty="0" smtClean="0">
                <a:solidFill>
                  <a:schemeClr val="accent1"/>
                </a:solidFill>
              </a:rPr>
              <a:t>La vie en rose</a:t>
            </a:r>
            <a:r>
              <a:rPr lang="ru-RU" sz="1800" dirty="0" smtClean="0">
                <a:solidFill>
                  <a:schemeClr val="accent1"/>
                </a:solidFill>
              </a:rPr>
              <a:t/>
            </a:r>
            <a:br>
              <a:rPr lang="ru-RU" sz="1800" dirty="0" smtClean="0">
                <a:solidFill>
                  <a:schemeClr val="accent1"/>
                </a:solidFill>
              </a:rPr>
            </a:br>
            <a:r>
              <a:rPr lang="en-US" sz="1800" dirty="0" err="1" smtClean="0">
                <a:solidFill>
                  <a:schemeClr val="accent1"/>
                </a:solidFill>
              </a:rPr>
              <a:t>Kosmos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</a:p>
          <a:p>
            <a:pPr lvl="0">
              <a:spcAft>
                <a:spcPts val="1600"/>
              </a:spcAft>
              <a:buClr>
                <a:schemeClr val="dk2"/>
              </a:buClr>
              <a:buSzPts val="1800"/>
            </a:pPr>
            <a:r>
              <a:rPr lang="en-US" sz="1800" b="1" dirty="0" smtClean="0">
                <a:ln>
                  <a:solidFill>
                    <a:schemeClr val="accent2"/>
                  </a:solidFill>
                </a:ln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Guy </a:t>
            </a:r>
            <a:r>
              <a:rPr lang="en-US" sz="1800" b="1" dirty="0" err="1" smtClean="0">
                <a:ln>
                  <a:solidFill>
                    <a:schemeClr val="accent2"/>
                  </a:solidFill>
                </a:ln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Masureel</a:t>
            </a:r>
            <a:r>
              <a:rPr lang="en-US" sz="1800" dirty="0" smtClean="0">
                <a:solidFill>
                  <a:schemeClr val="accent1"/>
                </a:solidFill>
              </a:rPr>
              <a:t/>
            </a:r>
            <a:br>
              <a:rPr lang="en-US" sz="1800" dirty="0" smtClean="0">
                <a:solidFill>
                  <a:schemeClr val="accent1"/>
                </a:solidFill>
              </a:rPr>
            </a:br>
            <a:r>
              <a:rPr lang="en-US" sz="1800" dirty="0" err="1" smtClean="0">
                <a:solidFill>
                  <a:schemeClr val="accent1"/>
                </a:solidFill>
              </a:rPr>
              <a:t>Feria</a:t>
            </a:r>
            <a:r>
              <a:rPr lang="ru-RU" sz="1800" dirty="0" smtClean="0">
                <a:solidFill>
                  <a:schemeClr val="accent1"/>
                </a:solidFill>
              </a:rPr>
              <a:t/>
            </a:r>
            <a:br>
              <a:rPr lang="ru-RU" sz="1800" dirty="0" smtClean="0">
                <a:solidFill>
                  <a:schemeClr val="accent1"/>
                </a:solidFill>
              </a:rPr>
            </a:br>
            <a:r>
              <a:rPr lang="en-US" sz="1800" dirty="0" smtClean="0">
                <a:solidFill>
                  <a:schemeClr val="accent1"/>
                </a:solidFill>
              </a:rPr>
              <a:t>Ode</a:t>
            </a:r>
            <a:r>
              <a:rPr lang="ru-RU" sz="1800" dirty="0" smtClean="0">
                <a:solidFill>
                  <a:schemeClr val="accent1"/>
                </a:solidFill>
              </a:rPr>
              <a:t/>
            </a:r>
            <a:br>
              <a:rPr lang="ru-RU" sz="1800" dirty="0" smtClean="0">
                <a:solidFill>
                  <a:schemeClr val="accent1"/>
                </a:solidFill>
              </a:rPr>
            </a:br>
            <a:r>
              <a:rPr lang="en-US" sz="1800" dirty="0" smtClean="0">
                <a:solidFill>
                  <a:schemeClr val="accent1"/>
                </a:solidFill>
              </a:rPr>
              <a:t>Interwoven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" name="Google Shape;368;p51"/>
          <p:cNvSpPr txBox="1">
            <a:spLocks/>
          </p:cNvSpPr>
          <p:nvPr/>
        </p:nvSpPr>
        <p:spPr>
          <a:xfrm>
            <a:off x="5490411" y="1"/>
            <a:ext cx="1962268" cy="1768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Aft>
                <a:spcPts val="1600"/>
              </a:spcAft>
              <a:buClr>
                <a:schemeClr val="dk2"/>
              </a:buClr>
              <a:buSzPts val="1800"/>
            </a:pPr>
            <a:r>
              <a:rPr kumimoji="0" lang="en-US" sz="1800" b="1" i="0" u="none" strike="noStrike" kern="0" cap="none" spc="0" normalizeH="0" baseline="0" noProof="0" dirty="0" err="1" smtClean="0">
                <a:ln>
                  <a:solidFill>
                    <a:schemeClr val="accent2"/>
                  </a:solidFill>
                </a:ln>
                <a:solidFill>
                  <a:schemeClr val="accent1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Eijffinger</a:t>
            </a:r>
            <a:r>
              <a:rPr lang="en-US" sz="1800" dirty="0" smtClean="0">
                <a:solidFill>
                  <a:schemeClr val="accent1"/>
                </a:solidFill>
              </a:rPr>
              <a:t/>
            </a:r>
            <a:br>
              <a:rPr lang="en-US" sz="1800" dirty="0" smtClean="0">
                <a:solidFill>
                  <a:schemeClr val="accent1"/>
                </a:solidFill>
              </a:rPr>
            </a:br>
            <a:r>
              <a:rPr lang="en-US" sz="1800" dirty="0" smtClean="0">
                <a:solidFill>
                  <a:schemeClr val="accent1"/>
                </a:solidFill>
              </a:rPr>
              <a:t>Topaz</a:t>
            </a:r>
            <a:r>
              <a:rPr lang="ru-RU" sz="1800" dirty="0" smtClean="0">
                <a:solidFill>
                  <a:schemeClr val="accent1"/>
                </a:solidFill>
              </a:rPr>
              <a:t/>
            </a:r>
            <a:br>
              <a:rPr lang="ru-RU" sz="1800" dirty="0" smtClean="0">
                <a:solidFill>
                  <a:schemeClr val="accent1"/>
                </a:solidFill>
              </a:rPr>
            </a:br>
            <a:r>
              <a:rPr lang="en-US" sz="1800" dirty="0" smtClean="0">
                <a:solidFill>
                  <a:schemeClr val="accent1"/>
                </a:solidFill>
              </a:rPr>
              <a:t>Carmen</a:t>
            </a:r>
            <a:r>
              <a:rPr lang="ru-RU" sz="1800" dirty="0" smtClean="0">
                <a:solidFill>
                  <a:schemeClr val="accent1"/>
                </a:solidFill>
              </a:rPr>
              <a:t/>
            </a:r>
            <a:br>
              <a:rPr lang="ru-RU" sz="1800" dirty="0" smtClean="0">
                <a:solidFill>
                  <a:schemeClr val="accent1"/>
                </a:solidFill>
              </a:rPr>
            </a:br>
            <a:r>
              <a:rPr lang="en-US" sz="1800" dirty="0" err="1" smtClean="0">
                <a:solidFill>
                  <a:schemeClr val="accent1"/>
                </a:solidFill>
              </a:rPr>
              <a:t>Enzo</a:t>
            </a:r>
            <a:r>
              <a:rPr lang="ru-RU" sz="1800" dirty="0" smtClean="0">
                <a:solidFill>
                  <a:schemeClr val="accent1"/>
                </a:solidFill>
              </a:rPr>
              <a:t/>
            </a:r>
            <a:br>
              <a:rPr lang="ru-RU" sz="1800" dirty="0" smtClean="0">
                <a:solidFill>
                  <a:schemeClr val="accent1"/>
                </a:solidFill>
              </a:rPr>
            </a:br>
            <a:r>
              <a:rPr lang="en-US" sz="1800" dirty="0" smtClean="0">
                <a:solidFill>
                  <a:schemeClr val="accent1"/>
                </a:solidFill>
              </a:rPr>
              <a:t>Lounge</a:t>
            </a:r>
            <a:r>
              <a:rPr lang="ru-RU" sz="1800" dirty="0" smtClean="0">
                <a:solidFill>
                  <a:schemeClr val="accent1"/>
                </a:solidFill>
              </a:rPr>
              <a:t/>
            </a:r>
            <a:br>
              <a:rPr lang="ru-RU" sz="1800" dirty="0" smtClean="0">
                <a:solidFill>
                  <a:schemeClr val="accent1"/>
                </a:solidFill>
              </a:rPr>
            </a:br>
            <a:r>
              <a:rPr lang="en-US" sz="1800" dirty="0" smtClean="0">
                <a:solidFill>
                  <a:schemeClr val="accent1"/>
                </a:solidFill>
              </a:rPr>
              <a:t>Mini Me</a:t>
            </a:r>
            <a:r>
              <a:rPr lang="ru-RU" sz="1800" dirty="0" smtClean="0">
                <a:solidFill>
                  <a:schemeClr val="accent1"/>
                </a:solidFill>
              </a:rPr>
              <a:t/>
            </a:r>
            <a:br>
              <a:rPr lang="ru-RU" sz="1800" dirty="0" smtClean="0">
                <a:solidFill>
                  <a:schemeClr val="accent1"/>
                </a:solidFill>
              </a:rPr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11300"/>
            <a:ext cx="9144001" cy="623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81447" y="476672"/>
            <a:ext cx="4339026" cy="5976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 descr="C:\Users\region1.region6\Desktop\heimetextil 2019\Khroma\20190110_173910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1520" y="476672"/>
            <a:ext cx="4030775" cy="5976664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8"/>
          <p:cNvSpPr txBox="1"/>
          <p:nvPr/>
        </p:nvSpPr>
        <p:spPr>
          <a:xfrm>
            <a:off x="207500" y="47150"/>
            <a:ext cx="5461800" cy="4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err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Best</a:t>
            </a:r>
            <a:r>
              <a:rPr lang="ru-RU" sz="2400" b="1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ru-RU" sz="2400" b="1" dirty="0" err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Heimtex</a:t>
            </a:r>
            <a:r>
              <a:rPr lang="ru-RU" sz="2400" b="1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2019 </a:t>
            </a:r>
            <a:r>
              <a:rPr lang="en-US" sz="2400" b="1" dirty="0" smtClean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booth</a:t>
            </a:r>
            <a:endParaRPr sz="2400" b="1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0350"/>
            <a:ext cx="4733924" cy="639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39225" y="168976"/>
            <a:ext cx="3804775" cy="326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92075" y="3660426"/>
            <a:ext cx="3851925" cy="289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700" y="357599"/>
            <a:ext cx="3828249" cy="6167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55975" y="357600"/>
            <a:ext cx="4466294" cy="6167749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0"/>
          <p:cNvSpPr txBox="1">
            <a:spLocks noGrp="1"/>
          </p:cNvSpPr>
          <p:nvPr>
            <p:ph type="title"/>
          </p:nvPr>
        </p:nvSpPr>
        <p:spPr>
          <a:xfrm>
            <a:off x="198500" y="-47175"/>
            <a:ext cx="3414300" cy="3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2400"/>
              <a:t>Paris Deco Off 2019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48680"/>
            <a:ext cx="4355976" cy="5760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88024" y="548680"/>
            <a:ext cx="4355976" cy="576064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0" y="0"/>
            <a:ext cx="29052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/>
              <a:t>Eijffinger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2787" y="250363"/>
            <a:ext cx="8238426" cy="6357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ral">
  <a:themeElements>
    <a:clrScheme name="Coral">
      <a:dk1>
        <a:srgbClr val="F55E61"/>
      </a:dk1>
      <a:lt1>
        <a:srgbClr val="FFFFFF"/>
      </a:lt1>
      <a:dk2>
        <a:srgbClr val="5E696C"/>
      </a:dk2>
      <a:lt2>
        <a:srgbClr val="BFC7CA"/>
      </a:lt2>
      <a:accent1>
        <a:srgbClr val="1E2D31"/>
      </a:accent1>
      <a:accent2>
        <a:srgbClr val="273C42"/>
      </a:accent2>
      <a:accent3>
        <a:srgbClr val="83D061"/>
      </a:accent3>
      <a:accent4>
        <a:srgbClr val="F6CD4C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176</Words>
  <Application>Microsoft Office PowerPoint</Application>
  <PresentationFormat>Экран (4:3)</PresentationFormat>
  <Paragraphs>120</Paragraphs>
  <Slides>39</Slides>
  <Notes>39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5" baseType="lpstr">
      <vt:lpstr>Arial</vt:lpstr>
      <vt:lpstr>Playfair Display</vt:lpstr>
      <vt:lpstr>Lato</vt:lpstr>
      <vt:lpstr>Times New Roman</vt:lpstr>
      <vt:lpstr>Calibri</vt:lpstr>
      <vt:lpstr>Coral</vt:lpstr>
      <vt:lpstr>Heimtextil  Paris Deco Off  2019</vt:lpstr>
      <vt:lpstr>Слайд 2</vt:lpstr>
      <vt:lpstr>Masureel </vt:lpstr>
      <vt:lpstr>Слайд 4</vt:lpstr>
      <vt:lpstr>Слайд 5</vt:lpstr>
      <vt:lpstr>Слайд 6</vt:lpstr>
      <vt:lpstr>Paris Deco Off 2019 </vt:lpstr>
      <vt:lpstr>Eijffinger </vt:lpstr>
      <vt:lpstr>Слайд 9</vt:lpstr>
      <vt:lpstr>ARTE </vt:lpstr>
      <vt:lpstr>Слайд 11</vt:lpstr>
      <vt:lpstr>Moooi</vt:lpstr>
      <vt:lpstr>Paris Deco Off 2019 </vt:lpstr>
      <vt:lpstr>Orac Decor </vt:lpstr>
      <vt:lpstr>Тренды 2019</vt:lpstr>
      <vt:lpstr>Цвет года Pantone</vt:lpstr>
      <vt:lpstr>Слайд 17</vt:lpstr>
      <vt:lpstr>Цвет года Sherwin-Williams</vt:lpstr>
      <vt:lpstr>Слайд 19</vt:lpstr>
      <vt:lpstr>Цвета драгоценных камней </vt:lpstr>
      <vt:lpstr>Слайд 21</vt:lpstr>
      <vt:lpstr>Природные мотивы: тропики </vt:lpstr>
      <vt:lpstr>Слайд 23</vt:lpstr>
      <vt:lpstr>Слайд 24</vt:lpstr>
      <vt:lpstr>Слайд 25</vt:lpstr>
      <vt:lpstr> </vt:lpstr>
      <vt:lpstr>Слайд 27</vt:lpstr>
      <vt:lpstr>Слайд 28</vt:lpstr>
      <vt:lpstr>3-D текстуры</vt:lpstr>
      <vt:lpstr>Слайд 30</vt:lpstr>
      <vt:lpstr>Слайд 31</vt:lpstr>
      <vt:lpstr>Геометрия</vt:lpstr>
      <vt:lpstr>Слайд 33</vt:lpstr>
      <vt:lpstr>Слайд 34</vt:lpstr>
      <vt:lpstr>Слайд 35</vt:lpstr>
      <vt:lpstr>Бахрома</vt:lpstr>
      <vt:lpstr>Геометрия: абстракции</vt:lpstr>
      <vt:lpstr>Яркие цвета</vt:lpstr>
      <vt:lpstr>Новинки коллекций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a.solina</cp:lastModifiedBy>
  <cp:revision>59</cp:revision>
  <dcterms:modified xsi:type="dcterms:W3CDTF">2019-07-01T07:31:11Z</dcterms:modified>
</cp:coreProperties>
</file>