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  <p:sldId id="283" r:id="rId19"/>
    <p:sldId id="275" r:id="rId20"/>
    <p:sldId id="273" r:id="rId21"/>
    <p:sldId id="276" r:id="rId22"/>
    <p:sldId id="277" r:id="rId23"/>
    <p:sldId id="281" r:id="rId24"/>
    <p:sldId id="279" r:id="rId25"/>
    <p:sldId id="280" r:id="rId26"/>
    <p:sldId id="288" r:id="rId27"/>
    <p:sldId id="286" r:id="rId28"/>
    <p:sldId id="287" r:id="rId29"/>
    <p:sldId id="290" r:id="rId30"/>
    <p:sldId id="291" r:id="rId31"/>
    <p:sldId id="289" r:id="rId32"/>
    <p:sldId id="278" r:id="rId33"/>
    <p:sldId id="285" r:id="rId34"/>
    <p:sldId id="294" r:id="rId35"/>
    <p:sldId id="292" r:id="rId36"/>
    <p:sldId id="293" r:id="rId37"/>
  </p:sldIdLst>
  <p:sldSz cx="9144000" cy="5143500" type="screen16x9"/>
  <p:notesSz cx="6858000" cy="9144000"/>
  <p:embeddedFontLst>
    <p:embeddedFont>
      <p:font typeface="Oswald" charset="-52"/>
      <p:regular r:id="rId39"/>
      <p:bold r:id="rId40"/>
    </p:embeddedFont>
    <p:embeddedFont>
      <p:font typeface="Playfair Display" charset="-52"/>
      <p:regular r:id="rId41"/>
      <p:bold r:id="rId42"/>
      <p:italic r:id="rId43"/>
      <p:boldItalic r:id="rId44"/>
    </p:embeddedFont>
    <p:embeddedFont>
      <p:font typeface="Roboto Medium" charset="0"/>
      <p:regular r:id="rId45"/>
      <p:bold r:id="rId46"/>
      <p:italic r:id="rId47"/>
      <p:boldItalic r:id="rId48"/>
    </p:embeddedFont>
    <p:embeddedFont>
      <p:font typeface="Roboto" charset="0"/>
      <p:regular r:id="rId49"/>
      <p:bold r:id="rId50"/>
      <p:italic r:id="rId51"/>
      <p:boldItalic r:id="rId52"/>
    </p:embeddedFont>
    <p:embeddedFont>
      <p:font typeface="Copperplate33bc" pitchFamily="2" charset="0"/>
      <p:regular r:id="rId53"/>
    </p:embeddedFont>
    <p:embeddedFont>
      <p:font typeface="Montserrat" charset="-52"/>
      <p:regular r:id="rId54"/>
      <p:bold r:id="rId55"/>
      <p:italic r:id="rId56"/>
      <p:boldItalic r:id="rId5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FF9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9" autoAdjust="0"/>
    <p:restoredTop sz="82948" autoAdjust="0"/>
  </p:normalViewPr>
  <p:slideViewPr>
    <p:cSldViewPr snapToGrid="0">
      <p:cViewPr varScale="1">
        <p:scale>
          <a:sx n="128" d="100"/>
          <a:sy n="128" d="100"/>
        </p:scale>
        <p:origin x="-540" y="-9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font" Target="fonts/font9.fntdata"/><Relationship Id="rId50" Type="http://schemas.openxmlformats.org/officeDocument/2006/relationships/font" Target="fonts/font12.fntdata"/><Relationship Id="rId55" Type="http://schemas.openxmlformats.org/officeDocument/2006/relationships/font" Target="fonts/font1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3.fntdata"/><Relationship Id="rId54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3" Type="http://schemas.openxmlformats.org/officeDocument/2006/relationships/font" Target="fonts/font15.fntdata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1.fntdata"/><Relationship Id="rId57" Type="http://schemas.openxmlformats.org/officeDocument/2006/relationships/font" Target="fonts/font19.fntdata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52" Type="http://schemas.openxmlformats.org/officeDocument/2006/relationships/font" Target="fonts/font14.fntdata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font" Target="fonts/font10.fntdata"/><Relationship Id="rId56" Type="http://schemas.openxmlformats.org/officeDocument/2006/relationships/font" Target="fonts/font18.fntdata"/><Relationship Id="rId8" Type="http://schemas.openxmlformats.org/officeDocument/2006/relationships/slide" Target="slides/slide7.xml"/><Relationship Id="rId51" Type="http://schemas.openxmlformats.org/officeDocument/2006/relationships/font" Target="fonts/font13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font" Target="fonts/font8.fntdata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188899648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g6eedc43374_1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" name="Google Shape;56;g6eedc43374_1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c6f972163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c6f972163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c6f972163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c6f972163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6eedc43374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6eedc43374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c6f97216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c6f97216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6be559b2d7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6be559b2d7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c6f972163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c6f972163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9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767d439820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767d439820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767d439820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767d439820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6eedc43374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6eedc43374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6b4bd35ab8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6b4bd35ab8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2D2D2D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6eedc43374_0_12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6eedc43374_0_12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6cd626ee13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6cd626ee13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5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c6f972163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c6f972163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1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g767d439820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" name="Google Shape;218;g767d439820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767d439820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767d439820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6db1293457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6db1293457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g767d439820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9" name="Google Shape;329;g767d439820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6eedc43374_1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6eedc43374_1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6cd626ee13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6cd626ee13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6be559b2d7_0_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9" name="Google Shape;269;g6be559b2d7_0_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1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g6db1293457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1" name="Google Shape;281;g6db1293457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6eedc43374_1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" name="Google Shape;317;g6eedc43374_1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6da5a0ecf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" name="Google Shape;299;g6da5a0ecf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g6eedc4337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9" name="Google Shape;309;g6eedc4337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gc6f972163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8" name="Google Shape;358;gc6f972163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g6eedc43374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" name="Google Shape;345;g6eedc43374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g6dd6fc171c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0" name="Google Shape;350;g6dd6fc171c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g6eedc43374_0_13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2" name="Google Shape;382;g6eedc43374_0_13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g6eedc43374_1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1" name="Google Shape;391;g6eedc43374_1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gc6f972163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0" name="Google Shape;370;gc6f972163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6be559b2d7_0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6be559b2d7_0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g6be559b2d7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0" name="Google Shape;340;g6be559b2d7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g6be559b2d7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0" name="Google Shape;340;g6be559b2d7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4286250" y="0"/>
            <a:ext cx="723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4358475" y="0"/>
            <a:ext cx="3853200" cy="5143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344250" y="1403850"/>
            <a:ext cx="8455500" cy="21468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344250" y="3550650"/>
            <a:ext cx="4910100" cy="5778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5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 rot="5400000">
            <a:off x="4550700" y="-498600"/>
            <a:ext cx="42600" cy="8455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/>
          </p:nvPr>
        </p:nvSpPr>
        <p:spPr>
          <a:xfrm>
            <a:off x="344250" y="1403850"/>
            <a:ext cx="8455500" cy="21468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body" idx="1"/>
          </p:nvPr>
        </p:nvSpPr>
        <p:spPr>
          <a:xfrm>
            <a:off x="311700" y="1234050"/>
            <a:ext cx="3999900" cy="333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2"/>
          </p:nvPr>
        </p:nvSpPr>
        <p:spPr>
          <a:xfrm>
            <a:off x="4832400" y="1234050"/>
            <a:ext cx="3999900" cy="333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37" name="Google Shape;37;p8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/>
          <p:nvPr/>
        </p:nvSpPr>
        <p:spPr>
          <a:xfrm>
            <a:off x="4572000" y="-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0" name="Google Shape;4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265500" y="1081675"/>
            <a:ext cx="4045200" cy="178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subTitle" idx="1"/>
          </p:nvPr>
        </p:nvSpPr>
        <p:spPr>
          <a:xfrm>
            <a:off x="265500" y="292140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highlight>
                  <a:schemeClr val="lt1"/>
                </a:highlight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lt1"/>
                </a:highlight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lt1"/>
                </a:highlight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>
                <a:highlight>
                  <a:schemeClr val="dk1"/>
                </a:highlight>
              </a:defRPr>
            </a:lvl1pPr>
          </a:lstStyle>
          <a:p>
            <a:endParaRPr/>
          </a:p>
        </p:txBody>
      </p:sp>
      <p:sp>
        <p:nvSpPr>
          <p:cNvPr id="47" name="Google Shape;47;p10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 txBox="1">
            <a:spLocks noGrp="1"/>
          </p:cNvSpPr>
          <p:nvPr>
            <p:ph type="title" hasCustomPrompt="1"/>
          </p:nvPr>
        </p:nvSpPr>
        <p:spPr>
          <a:xfrm>
            <a:off x="311700" y="999925"/>
            <a:ext cx="8520600" cy="214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highlight>
                  <a:schemeClr val="dk1"/>
                </a:highlight>
              </a:defRPr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dk1"/>
                </a:highlight>
              </a:defRPr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dk1"/>
                </a:highlight>
              </a:defRPr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9pPr>
          </a:lstStyle>
          <a:p>
            <a:endParaRPr/>
          </a:p>
        </p:txBody>
      </p:sp>
      <p:sp>
        <p:nvSpPr>
          <p:cNvPr id="51" name="Google Shape;51;p1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op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layfair Display"/>
              <a:buChar char="●"/>
              <a:defRPr sz="18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●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●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Playfair Display"/>
              <a:buChar char="■"/>
              <a:defRPr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2.png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image" Target="../media/image11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85175" y="2512924"/>
            <a:ext cx="3563118" cy="2482821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5575" y="122825"/>
            <a:ext cx="3293342" cy="2821097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506125" y="122825"/>
            <a:ext cx="3442451" cy="2208100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3"/>
          <p:cNvSpPr txBox="1">
            <a:spLocks noGrp="1"/>
          </p:cNvSpPr>
          <p:nvPr>
            <p:ph type="title" idx="4294967295"/>
          </p:nvPr>
        </p:nvSpPr>
        <p:spPr>
          <a:xfrm>
            <a:off x="-257751" y="3044350"/>
            <a:ext cx="3830700" cy="13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0000"/>
              </a:lnSpc>
              <a:spcBef>
                <a:spcPts val="1500"/>
              </a:spcBef>
              <a:spcAft>
                <a:spcPts val="800"/>
              </a:spcAft>
              <a:buNone/>
            </a:pPr>
            <a:r>
              <a:rPr lang="en">
                <a:highlight>
                  <a:srgbClr val="FFD966"/>
                </a:highlight>
              </a:rPr>
              <a:t>Тренды в настенных покрытиях 2020</a:t>
            </a:r>
            <a:endParaRPr>
              <a:highlight>
                <a:srgbClr val="FFD966"/>
              </a:highlight>
            </a:endParaRPr>
          </a:p>
        </p:txBody>
      </p:sp>
      <p:sp>
        <p:nvSpPr>
          <p:cNvPr id="62" name="Google Shape;62;p13"/>
          <p:cNvSpPr txBox="1">
            <a:spLocks noGrp="1"/>
          </p:cNvSpPr>
          <p:nvPr>
            <p:ph type="body" idx="4294967295"/>
          </p:nvPr>
        </p:nvSpPr>
        <p:spPr>
          <a:xfrm>
            <a:off x="3691777" y="440225"/>
            <a:ext cx="1631100" cy="5235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highlight>
                  <a:srgbClr val="FFFFFF"/>
                </a:highlight>
                <a:latin typeface="Oswald"/>
                <a:ea typeface="Oswald"/>
                <a:cs typeface="Oswald"/>
                <a:sym typeface="Oswald"/>
              </a:rPr>
              <a:t>Heimtextil</a:t>
            </a:r>
            <a:endParaRPr sz="2400">
              <a:highlight>
                <a:srgbClr val="FFFFFF"/>
              </a:highlight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3000">
              <a:highlight>
                <a:srgbClr val="FFFFFF"/>
              </a:highlight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3" name="Google Shape;63;p13"/>
          <p:cNvSpPr txBox="1">
            <a:spLocks noGrp="1"/>
          </p:cNvSpPr>
          <p:nvPr>
            <p:ph type="body" idx="4294967295"/>
          </p:nvPr>
        </p:nvSpPr>
        <p:spPr>
          <a:xfrm>
            <a:off x="3533800" y="963725"/>
            <a:ext cx="1903200" cy="5235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highlight>
                  <a:srgbClr val="FFFFFF"/>
                </a:highlight>
                <a:latin typeface="Oswald"/>
                <a:ea typeface="Oswald"/>
                <a:cs typeface="Oswald"/>
                <a:sym typeface="Oswald"/>
              </a:rPr>
              <a:t>Paris Deco Off</a:t>
            </a:r>
            <a:endParaRPr sz="2400">
              <a:highlight>
                <a:srgbClr val="FFFFFF"/>
              </a:highlight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3000">
              <a:highlight>
                <a:srgbClr val="FFFFFF"/>
              </a:highlight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4" name="Google Shape;64;p13"/>
          <p:cNvSpPr txBox="1">
            <a:spLocks noGrp="1"/>
          </p:cNvSpPr>
          <p:nvPr>
            <p:ph type="body" idx="4294967295"/>
          </p:nvPr>
        </p:nvSpPr>
        <p:spPr>
          <a:xfrm>
            <a:off x="3555875" y="1490025"/>
            <a:ext cx="1767000" cy="5235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highlight>
                  <a:srgbClr val="FFFFFF"/>
                </a:highlight>
                <a:latin typeface="Oswald"/>
                <a:ea typeface="Oswald"/>
                <a:cs typeface="Oswald"/>
                <a:sym typeface="Oswald"/>
              </a:rPr>
              <a:t>Maison Objet</a:t>
            </a:r>
            <a:endParaRPr sz="2400">
              <a:highlight>
                <a:srgbClr val="FFFFFF"/>
              </a:highlight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3000">
              <a:highlight>
                <a:srgbClr val="FFFFFF"/>
              </a:highlight>
              <a:latin typeface="Oswald"/>
              <a:ea typeface="Oswald"/>
              <a:cs typeface="Oswald"/>
              <a:sym typeface="Oswa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4"/>
          <p:cNvSpPr txBox="1">
            <a:spLocks noGrp="1"/>
          </p:cNvSpPr>
          <p:nvPr>
            <p:ph type="title" idx="4294967295"/>
          </p:nvPr>
        </p:nvSpPr>
        <p:spPr>
          <a:xfrm>
            <a:off x="0" y="445434"/>
            <a:ext cx="4045200" cy="13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0000"/>
              </a:lnSpc>
              <a:spcBef>
                <a:spcPts val="1500"/>
              </a:spcBef>
              <a:spcAft>
                <a:spcPts val="800"/>
              </a:spcAft>
              <a:buNone/>
            </a:pPr>
            <a:r>
              <a:rPr lang="en" dirty="0">
                <a:highlight>
                  <a:srgbClr val="FFD966"/>
                </a:highlight>
              </a:rPr>
              <a:t>Цвета 2020</a:t>
            </a:r>
            <a:endParaRPr dirty="0">
              <a:highlight>
                <a:srgbClr val="FFD966"/>
              </a:highlight>
            </a:endParaRPr>
          </a:p>
        </p:txBody>
      </p:sp>
      <p:pic>
        <p:nvPicPr>
          <p:cNvPr id="70" name="Google Shape;70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48199" y="0"/>
            <a:ext cx="5095801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5350" y="2381900"/>
            <a:ext cx="3743399" cy="25376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5"/>
          <p:cNvSpPr txBox="1">
            <a:spLocks noGrp="1"/>
          </p:cNvSpPr>
          <p:nvPr>
            <p:ph type="body" idx="4294967295"/>
          </p:nvPr>
        </p:nvSpPr>
        <p:spPr>
          <a:xfrm>
            <a:off x="4148000" y="162975"/>
            <a:ext cx="2703600" cy="5235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000"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Sherwin-Williams</a:t>
            </a:r>
            <a:endParaRPr>
              <a:solidFill>
                <a:schemeClr val="accent1"/>
              </a:solidFill>
            </a:endParaRPr>
          </a:p>
        </p:txBody>
      </p:sp>
      <p:pic>
        <p:nvPicPr>
          <p:cNvPr id="77" name="Google Shape;7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0500" y="162975"/>
            <a:ext cx="3908525" cy="4937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950575" y="86300"/>
            <a:ext cx="2002175" cy="269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9" name="Google Shape;7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27100" y="2928424"/>
            <a:ext cx="3025650" cy="2128625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15"/>
          <p:cNvSpPr txBox="1"/>
          <p:nvPr/>
        </p:nvSpPr>
        <p:spPr>
          <a:xfrm>
            <a:off x="5499800" y="877650"/>
            <a:ext cx="1167300" cy="48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highlight>
                  <a:srgbClr val="0B5394"/>
                </a:highlight>
                <a:latin typeface="Oswald"/>
                <a:ea typeface="Oswald"/>
                <a:cs typeface="Oswald"/>
                <a:sym typeface="Oswald"/>
              </a:rPr>
              <a:t>Naval</a:t>
            </a:r>
            <a:endParaRPr sz="2400">
              <a:solidFill>
                <a:schemeClr val="lt1"/>
              </a:solidFill>
              <a:highlight>
                <a:srgbClr val="0B5394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pic>
        <p:nvPicPr>
          <p:cNvPr id="81" name="Google Shape;81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259725" y="1425024"/>
            <a:ext cx="1619400" cy="16239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Google Shape;8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4797" y="152400"/>
            <a:ext cx="2642449" cy="218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00541" y="220292"/>
            <a:ext cx="3177286" cy="4615465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18727" y="2528025"/>
            <a:ext cx="2094588" cy="2462299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6"/>
          <p:cNvSpPr txBox="1">
            <a:spLocks noGrp="1"/>
          </p:cNvSpPr>
          <p:nvPr>
            <p:ph type="body" idx="4294967295"/>
          </p:nvPr>
        </p:nvSpPr>
        <p:spPr>
          <a:xfrm>
            <a:off x="3559587" y="192400"/>
            <a:ext cx="1265400" cy="5235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000" dirty="0"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Sikkens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90" name="Google Shape;90;p16"/>
          <p:cNvSpPr txBox="1"/>
          <p:nvPr/>
        </p:nvSpPr>
        <p:spPr>
          <a:xfrm>
            <a:off x="4572000" y="3130650"/>
            <a:ext cx="86610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</a:t>
            </a:r>
            <a:endParaRPr>
              <a:highlight>
                <a:srgbClr val="85EDC5"/>
              </a:highlight>
            </a:endParaRPr>
          </a:p>
        </p:txBody>
      </p:sp>
      <p:sp>
        <p:nvSpPr>
          <p:cNvPr id="91" name="Google Shape;91;p16"/>
          <p:cNvSpPr txBox="1"/>
          <p:nvPr/>
        </p:nvSpPr>
        <p:spPr>
          <a:xfrm>
            <a:off x="1769328" y="4675312"/>
            <a:ext cx="104078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Zoom</a:t>
            </a:r>
            <a:r>
              <a:rPr lang="ru-RU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-</a:t>
            </a:r>
            <a:r>
              <a:rPr lang="en-US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Olivia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92" name="Google Shape;92;p1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093275" y="1018309"/>
            <a:ext cx="2507425" cy="390296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91;p16"/>
          <p:cNvSpPr txBox="1"/>
          <p:nvPr/>
        </p:nvSpPr>
        <p:spPr>
          <a:xfrm>
            <a:off x="4126407" y="4638906"/>
            <a:ext cx="866100" cy="2823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highlight>
                  <a:srgbClr val="85EDC5"/>
                </a:highlight>
                <a:latin typeface="Oswald"/>
                <a:sym typeface="Oswald"/>
              </a:rPr>
              <a:t>Arte-</a:t>
            </a:r>
            <a:r>
              <a:rPr lang="en-US" sz="1200" dirty="0" err="1" smtClean="0">
                <a:highlight>
                  <a:srgbClr val="85EDC5"/>
                </a:highlight>
                <a:latin typeface="Oswald"/>
                <a:sym typeface="Oswald"/>
              </a:rPr>
              <a:t>Selva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4932" y="976965"/>
            <a:ext cx="1657400" cy="2390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05300" y="998250"/>
            <a:ext cx="1583325" cy="2362924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70925" y="984400"/>
            <a:ext cx="1627700" cy="2390625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17"/>
          <p:cNvSpPr txBox="1">
            <a:spLocks noGrp="1"/>
          </p:cNvSpPr>
          <p:nvPr>
            <p:ph type="title"/>
          </p:nvPr>
        </p:nvSpPr>
        <p:spPr>
          <a:xfrm>
            <a:off x="179800" y="194847"/>
            <a:ext cx="129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highlight>
                  <a:srgbClr val="FFD966"/>
                </a:highlight>
              </a:rPr>
              <a:t>Цвета</a:t>
            </a:r>
            <a:endParaRPr dirty="0"/>
          </a:p>
        </p:txBody>
      </p:sp>
      <p:sp>
        <p:nvSpPr>
          <p:cNvPr id="101" name="Google Shape;101;p17"/>
          <p:cNvSpPr txBox="1"/>
          <p:nvPr/>
        </p:nvSpPr>
        <p:spPr>
          <a:xfrm>
            <a:off x="179799" y="3169672"/>
            <a:ext cx="173821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Hookedonwalls-Sketch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2" name="Google Shape;102;p17"/>
          <p:cNvSpPr txBox="1"/>
          <p:nvPr/>
        </p:nvSpPr>
        <p:spPr>
          <a:xfrm>
            <a:off x="4028682" y="3162237"/>
            <a:ext cx="121350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Zoom-Ombra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3" name="Google Shape;103;p17"/>
          <p:cNvSpPr txBox="1"/>
          <p:nvPr/>
        </p:nvSpPr>
        <p:spPr>
          <a:xfrm>
            <a:off x="5820937" y="3169669"/>
            <a:ext cx="1144858" cy="398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Arte-Velveteen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104" name="Google Shape;104;p1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976638" y="998250"/>
            <a:ext cx="1546379" cy="236292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7"/>
          <p:cNvSpPr txBox="1"/>
          <p:nvPr/>
        </p:nvSpPr>
        <p:spPr>
          <a:xfrm>
            <a:off x="2194009" y="3169671"/>
            <a:ext cx="121350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Eijffinger-Bold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106" name="Google Shape;106;p1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340325" y="3737350"/>
            <a:ext cx="1858969" cy="99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3705308" y="3737350"/>
            <a:ext cx="1854541" cy="99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45650" y="3737350"/>
            <a:ext cx="1942875" cy="99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263882" y="988741"/>
            <a:ext cx="1698354" cy="23714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0" name="Google Shape;110;p17"/>
          <p:cNvSpPr txBox="1"/>
          <p:nvPr/>
        </p:nvSpPr>
        <p:spPr>
          <a:xfrm>
            <a:off x="7713944" y="3162235"/>
            <a:ext cx="976573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Arte-Lush</a:t>
            </a:r>
            <a:endParaRPr lang="en-US" sz="1200" dirty="0">
              <a:highlight>
                <a:srgbClr val="85EDC5"/>
              </a:highlight>
              <a:latin typeface="Oswald"/>
              <a:ea typeface="Oswald"/>
              <a:cs typeface="Oswald"/>
              <a:sym typeface="Oswa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Google Shape;115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68025" y="172775"/>
            <a:ext cx="2097125" cy="23989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1200" y="107400"/>
            <a:ext cx="2243201" cy="239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41200" y="2637083"/>
            <a:ext cx="2780875" cy="24051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104025" y="3028950"/>
            <a:ext cx="2898126" cy="1945475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8"/>
          <p:cNvSpPr txBox="1"/>
          <p:nvPr/>
        </p:nvSpPr>
        <p:spPr>
          <a:xfrm>
            <a:off x="148345" y="100514"/>
            <a:ext cx="1219538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Eijffinger-Bold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21" name="Google Shape;121;p18"/>
          <p:cNvSpPr txBox="1"/>
          <p:nvPr/>
        </p:nvSpPr>
        <p:spPr>
          <a:xfrm>
            <a:off x="148634" y="4717950"/>
            <a:ext cx="1806547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Hookedonwalls-Sketch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22" name="Google Shape;122;p18"/>
          <p:cNvSpPr txBox="1"/>
          <p:nvPr/>
        </p:nvSpPr>
        <p:spPr>
          <a:xfrm>
            <a:off x="7567961" y="4650125"/>
            <a:ext cx="1404364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Arte-Les Nuances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123" name="Google Shape;123;p1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229294" y="122269"/>
            <a:ext cx="2780875" cy="2697799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18"/>
          <p:cNvSpPr txBox="1"/>
          <p:nvPr/>
        </p:nvSpPr>
        <p:spPr>
          <a:xfrm>
            <a:off x="8088352" y="2491375"/>
            <a:ext cx="89953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Arte-Selva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29776" y="2780371"/>
            <a:ext cx="2765502" cy="220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Прямоугольник 15"/>
          <p:cNvSpPr/>
          <p:nvPr/>
        </p:nvSpPr>
        <p:spPr>
          <a:xfrm>
            <a:off x="4656421" y="4729882"/>
            <a:ext cx="105189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1200" dirty="0" err="1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</a:t>
            </a:r>
            <a:r>
              <a:rPr lang="en-US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-Orbital</a:t>
            </a:r>
            <a:endParaRPr lang="en-US"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5EDC5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9"/>
          <p:cNvSpPr txBox="1"/>
          <p:nvPr/>
        </p:nvSpPr>
        <p:spPr>
          <a:xfrm>
            <a:off x="329200" y="2811400"/>
            <a:ext cx="3727200" cy="22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Maximum Glam - </a:t>
            </a:r>
            <a:r>
              <a:rPr lang="en" i="1">
                <a:solidFill>
                  <a:srgbClr val="155B54"/>
                </a:solidFill>
                <a:latin typeface="Oswald"/>
                <a:ea typeface="Oswald"/>
                <a:cs typeface="Oswald"/>
                <a:sym typeface="Oswald"/>
              </a:rPr>
              <a:t>Максимальный гламур</a:t>
            </a:r>
            <a:endParaRPr i="1">
              <a:solidFill>
                <a:srgbClr val="155B54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Pure Spiritual -</a:t>
            </a:r>
            <a:r>
              <a:rPr lang="en" i="1">
                <a:solidFill>
                  <a:srgbClr val="155B54"/>
                </a:solidFill>
                <a:latin typeface="Oswald"/>
                <a:ea typeface="Oswald"/>
                <a:cs typeface="Oswald"/>
                <a:sym typeface="Oswald"/>
              </a:rPr>
              <a:t> Чистота и духовность</a:t>
            </a:r>
            <a:endParaRPr i="1">
              <a:solidFill>
                <a:srgbClr val="155B54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Active Urban - </a:t>
            </a:r>
            <a:r>
              <a:rPr lang="en" i="1">
                <a:solidFill>
                  <a:srgbClr val="155B54"/>
                </a:solidFill>
                <a:latin typeface="Oswald"/>
                <a:ea typeface="Oswald"/>
                <a:cs typeface="Oswald"/>
                <a:sym typeface="Oswald"/>
              </a:rPr>
              <a:t>Активная городская среда</a:t>
            </a: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Heritage Lux - </a:t>
            </a:r>
            <a:r>
              <a:rPr lang="en" i="1">
                <a:solidFill>
                  <a:srgbClr val="155B54"/>
                </a:solidFill>
                <a:latin typeface="Oswald"/>
                <a:ea typeface="Oswald"/>
                <a:cs typeface="Oswald"/>
                <a:sym typeface="Oswald"/>
              </a:rPr>
              <a:t>Наследие и люкс</a:t>
            </a:r>
            <a:endParaRPr i="1">
              <a:solidFill>
                <a:srgbClr val="155B54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Multi-Local - </a:t>
            </a:r>
            <a:r>
              <a:rPr lang="en" i="1">
                <a:solidFill>
                  <a:srgbClr val="155B54"/>
                </a:solidFill>
                <a:latin typeface="Oswald"/>
                <a:ea typeface="Oswald"/>
                <a:cs typeface="Oswald"/>
                <a:sym typeface="Oswald"/>
              </a:rPr>
              <a:t>Мультилокальный</a:t>
            </a:r>
            <a:endParaRPr i="1">
              <a:solidFill>
                <a:srgbClr val="155B54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131" name="Google Shape;131;p19"/>
          <p:cNvSpPr txBox="1"/>
          <p:nvPr/>
        </p:nvSpPr>
        <p:spPr>
          <a:xfrm>
            <a:off x="4711750" y="724575"/>
            <a:ext cx="1849200" cy="131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The roaring 20-e</a:t>
            </a: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Occulture</a:t>
            </a: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Oswald"/>
                <a:ea typeface="Oswald"/>
                <a:cs typeface="Oswald"/>
                <a:sym typeface="Oswald"/>
              </a:rPr>
              <a:t>In Full Bloom</a:t>
            </a:r>
            <a:endParaRPr/>
          </a:p>
          <a:p>
            <a:pPr marL="0" lvl="0" indent="0" algn="l" rtl="0">
              <a:spcBef>
                <a:spcPts val="23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9"/>
          <p:cNvSpPr txBox="1"/>
          <p:nvPr/>
        </p:nvSpPr>
        <p:spPr>
          <a:xfrm>
            <a:off x="4754900" y="189100"/>
            <a:ext cx="2236200" cy="40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Shutterstock</a:t>
            </a:r>
            <a:endParaRPr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133" name="Google Shape;133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75063" y="111512"/>
            <a:ext cx="4025015" cy="1967813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19"/>
          <p:cNvSpPr txBox="1">
            <a:spLocks noGrp="1"/>
          </p:cNvSpPr>
          <p:nvPr>
            <p:ph type="title"/>
          </p:nvPr>
        </p:nvSpPr>
        <p:spPr>
          <a:xfrm>
            <a:off x="386775" y="2238700"/>
            <a:ext cx="18492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000000"/>
                </a:solidFill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Heimtextil</a:t>
            </a:r>
            <a:endParaRPr sz="2400" b="1">
              <a:solidFill>
                <a:srgbClr val="000000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135" name="Google Shape;135;p19"/>
          <p:cNvSpPr txBox="1"/>
          <p:nvPr/>
        </p:nvSpPr>
        <p:spPr>
          <a:xfrm>
            <a:off x="6752850" y="335750"/>
            <a:ext cx="1998900" cy="181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Растущие тренды</a:t>
            </a:r>
            <a:endParaRPr sz="1800">
              <a:highlight>
                <a:srgbClr val="FFD966"/>
              </a:highlight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Minimalist black</a:t>
            </a:r>
            <a:endParaRPr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Wild life</a:t>
            </a:r>
            <a:endParaRPr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Game on </a:t>
            </a:r>
            <a:endParaRPr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136" name="Google Shape;136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31221" y="2193074"/>
            <a:ext cx="5314730" cy="2824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1" cy="2419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2526225"/>
            <a:ext cx="8839201" cy="2511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Google Shape;147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46200"/>
            <a:ext cx="8839201" cy="256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2609675"/>
            <a:ext cx="8839199" cy="2483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27BA0"/>
        </a:solid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" name="Google Shape;153;p22"/>
          <p:cNvGrpSpPr/>
          <p:nvPr/>
        </p:nvGrpSpPr>
        <p:grpSpPr>
          <a:xfrm>
            <a:off x="233075" y="438789"/>
            <a:ext cx="7788111" cy="731700"/>
            <a:chOff x="223475" y="438789"/>
            <a:chExt cx="7788111" cy="731700"/>
          </a:xfrm>
        </p:grpSpPr>
        <p:sp>
          <p:nvSpPr>
            <p:cNvPr id="154" name="Google Shape;154;p22"/>
            <p:cNvSpPr txBox="1"/>
            <p:nvPr/>
          </p:nvSpPr>
          <p:spPr>
            <a:xfrm>
              <a:off x="223474" y="495925"/>
              <a:ext cx="2444400" cy="62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4200">
                  <a:solidFill>
                    <a:srgbClr val="155B54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Эко</a:t>
              </a:r>
              <a:endParaRPr sz="4200">
                <a:solidFill>
                  <a:srgbClr val="155B54"/>
                </a:solidFill>
                <a:latin typeface="Roboto Medium"/>
                <a:ea typeface="Roboto Medium"/>
                <a:cs typeface="Roboto Medium"/>
                <a:sym typeface="Roboto Medium"/>
              </a:endParaRPr>
            </a:p>
          </p:txBody>
        </p:sp>
        <p:sp>
          <p:nvSpPr>
            <p:cNvPr id="155" name="Google Shape;155;p22"/>
            <p:cNvSpPr/>
            <p:nvPr/>
          </p:nvSpPr>
          <p:spPr>
            <a:xfrm>
              <a:off x="2789785" y="438789"/>
              <a:ext cx="5221800" cy="731700"/>
            </a:xfrm>
            <a:prstGeom prst="rect">
              <a:avLst/>
            </a:prstGeom>
            <a:solidFill>
              <a:srgbClr val="155B5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2"/>
            <p:cNvSpPr txBox="1"/>
            <p:nvPr/>
          </p:nvSpPr>
          <p:spPr>
            <a:xfrm>
              <a:off x="2914389" y="523065"/>
              <a:ext cx="4765800" cy="575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 dirty="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Растения, животные, натуральные материалы</a:t>
              </a:r>
              <a:endParaRPr sz="12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57" name="Google Shape;157;p22"/>
          <p:cNvGrpSpPr/>
          <p:nvPr/>
        </p:nvGrpSpPr>
        <p:grpSpPr>
          <a:xfrm>
            <a:off x="48100" y="1321525"/>
            <a:ext cx="7573187" cy="731700"/>
            <a:chOff x="76900" y="1323150"/>
            <a:chExt cx="7573187" cy="731700"/>
          </a:xfrm>
        </p:grpSpPr>
        <p:sp>
          <p:nvSpPr>
            <p:cNvPr id="158" name="Google Shape;158;p22"/>
            <p:cNvSpPr txBox="1"/>
            <p:nvPr/>
          </p:nvSpPr>
          <p:spPr>
            <a:xfrm>
              <a:off x="76900" y="1373350"/>
              <a:ext cx="2638500" cy="62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4200">
                  <a:solidFill>
                    <a:srgbClr val="1B786E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Multilocal</a:t>
              </a:r>
              <a:endParaRPr sz="4200">
                <a:solidFill>
                  <a:srgbClr val="1B786E"/>
                </a:solidFill>
                <a:latin typeface="Roboto Medium"/>
                <a:ea typeface="Roboto Medium"/>
                <a:cs typeface="Roboto Medium"/>
                <a:sym typeface="Roboto Medium"/>
              </a:endParaRPr>
            </a:p>
          </p:txBody>
        </p:sp>
        <p:sp>
          <p:nvSpPr>
            <p:cNvPr id="159" name="Google Shape;159;p22"/>
            <p:cNvSpPr/>
            <p:nvPr/>
          </p:nvSpPr>
          <p:spPr>
            <a:xfrm>
              <a:off x="2789787" y="1323150"/>
              <a:ext cx="4860300" cy="731700"/>
            </a:xfrm>
            <a:prstGeom prst="rect">
              <a:avLst/>
            </a:prstGeom>
            <a:solidFill>
              <a:srgbClr val="1B786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2"/>
            <p:cNvSpPr txBox="1"/>
            <p:nvPr/>
          </p:nvSpPr>
          <p:spPr>
            <a:xfrm>
              <a:off x="2914387" y="1529721"/>
              <a:ext cx="4373100" cy="330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Стили разных народов, самодельные предметы, этника</a:t>
              </a:r>
              <a:endParaRPr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61" name="Google Shape;161;p22"/>
          <p:cNvGrpSpPr/>
          <p:nvPr/>
        </p:nvGrpSpPr>
        <p:grpSpPr>
          <a:xfrm>
            <a:off x="612955" y="2204250"/>
            <a:ext cx="6674432" cy="731700"/>
            <a:chOff x="612955" y="2204250"/>
            <a:chExt cx="6674432" cy="731700"/>
          </a:xfrm>
        </p:grpSpPr>
        <p:sp>
          <p:nvSpPr>
            <p:cNvPr id="162" name="Google Shape;162;p22"/>
            <p:cNvSpPr txBox="1"/>
            <p:nvPr/>
          </p:nvSpPr>
          <p:spPr>
            <a:xfrm>
              <a:off x="612955" y="2254450"/>
              <a:ext cx="2102100" cy="62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4200">
                  <a:solidFill>
                    <a:srgbClr val="1D7E74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Люкс</a:t>
              </a:r>
              <a:endParaRPr sz="4200">
                <a:solidFill>
                  <a:srgbClr val="1D7E74"/>
                </a:solidFill>
                <a:latin typeface="Roboto Medium"/>
                <a:ea typeface="Roboto Medium"/>
                <a:cs typeface="Roboto Medium"/>
                <a:sym typeface="Roboto Medium"/>
              </a:endParaRPr>
            </a:p>
          </p:txBody>
        </p:sp>
        <p:sp>
          <p:nvSpPr>
            <p:cNvPr id="163" name="Google Shape;163;p22"/>
            <p:cNvSpPr/>
            <p:nvPr/>
          </p:nvSpPr>
          <p:spPr>
            <a:xfrm>
              <a:off x="2789787" y="2204250"/>
              <a:ext cx="4497600" cy="731700"/>
            </a:xfrm>
            <a:prstGeom prst="rect">
              <a:avLst/>
            </a:prstGeom>
            <a:solidFill>
              <a:srgbClr val="1D7E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2"/>
            <p:cNvSpPr txBox="1"/>
            <p:nvPr/>
          </p:nvSpPr>
          <p:spPr>
            <a:xfrm>
              <a:off x="2914388" y="2410805"/>
              <a:ext cx="3849900" cy="330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Arial"/>
                <a:buNone/>
              </a:pPr>
              <a:r>
                <a:rPr lang="en" sz="1200" dirty="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Ностальгия, ар-деко, </a:t>
              </a:r>
              <a:r>
                <a:rPr lang="en" sz="1200" dirty="0" smtClean="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 классика</a:t>
              </a:r>
              <a:r>
                <a:rPr lang="en" sz="1200" dirty="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, гламур, винтаж</a:t>
              </a:r>
              <a:endParaRPr sz="12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65" name="Google Shape;165;p22"/>
          <p:cNvGrpSpPr/>
          <p:nvPr/>
        </p:nvGrpSpPr>
        <p:grpSpPr>
          <a:xfrm>
            <a:off x="115300" y="3088625"/>
            <a:ext cx="6810587" cy="731700"/>
            <a:chOff x="115300" y="3088625"/>
            <a:chExt cx="6810587" cy="731700"/>
          </a:xfrm>
        </p:grpSpPr>
        <p:sp>
          <p:nvSpPr>
            <p:cNvPr id="166" name="Google Shape;166;p22"/>
            <p:cNvSpPr txBox="1"/>
            <p:nvPr/>
          </p:nvSpPr>
          <p:spPr>
            <a:xfrm>
              <a:off x="115300" y="3138825"/>
              <a:ext cx="2599800" cy="62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3600">
                  <a:solidFill>
                    <a:srgbClr val="1F887E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Активизм</a:t>
              </a:r>
              <a:endParaRPr sz="3600">
                <a:solidFill>
                  <a:srgbClr val="1F887E"/>
                </a:solidFill>
                <a:latin typeface="Roboto Medium"/>
                <a:ea typeface="Roboto Medium"/>
                <a:cs typeface="Roboto Medium"/>
                <a:sym typeface="Roboto Medium"/>
              </a:endParaRPr>
            </a:p>
          </p:txBody>
        </p:sp>
        <p:sp>
          <p:nvSpPr>
            <p:cNvPr id="167" name="Google Shape;167;p22"/>
            <p:cNvSpPr/>
            <p:nvPr/>
          </p:nvSpPr>
          <p:spPr>
            <a:xfrm>
              <a:off x="2789787" y="3088625"/>
              <a:ext cx="4136100" cy="731700"/>
            </a:xfrm>
            <a:prstGeom prst="rect">
              <a:avLst/>
            </a:prstGeom>
            <a:solidFill>
              <a:srgbClr val="1F887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2"/>
            <p:cNvSpPr txBox="1"/>
            <p:nvPr/>
          </p:nvSpPr>
          <p:spPr>
            <a:xfrm>
              <a:off x="2914388" y="3295179"/>
              <a:ext cx="3849900" cy="330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Модернизм, урбанизм, максимализм, абстракционизм</a:t>
              </a:r>
              <a:endParaRPr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69" name="Google Shape;169;p22"/>
          <p:cNvGrpSpPr/>
          <p:nvPr/>
        </p:nvGrpSpPr>
        <p:grpSpPr>
          <a:xfrm>
            <a:off x="115300" y="3973000"/>
            <a:ext cx="6450587" cy="731700"/>
            <a:chOff x="115300" y="3973000"/>
            <a:chExt cx="6450587" cy="731700"/>
          </a:xfrm>
        </p:grpSpPr>
        <p:sp>
          <p:nvSpPr>
            <p:cNvPr id="170" name="Google Shape;170;p22"/>
            <p:cNvSpPr txBox="1"/>
            <p:nvPr/>
          </p:nvSpPr>
          <p:spPr>
            <a:xfrm>
              <a:off x="115300" y="4023200"/>
              <a:ext cx="2599800" cy="629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3000" dirty="0">
                  <a:solidFill>
                    <a:srgbClr val="249C90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Минимализм</a:t>
              </a:r>
              <a:endParaRPr sz="3000" dirty="0">
                <a:solidFill>
                  <a:srgbClr val="249C90"/>
                </a:solidFill>
                <a:latin typeface="Roboto Medium"/>
                <a:ea typeface="Roboto Medium"/>
                <a:cs typeface="Roboto Medium"/>
                <a:sym typeface="Roboto Medium"/>
              </a:endParaRPr>
            </a:p>
          </p:txBody>
        </p:sp>
        <p:sp>
          <p:nvSpPr>
            <p:cNvPr id="171" name="Google Shape;171;p22"/>
            <p:cNvSpPr/>
            <p:nvPr/>
          </p:nvSpPr>
          <p:spPr>
            <a:xfrm>
              <a:off x="2789787" y="3973000"/>
              <a:ext cx="3776100" cy="731700"/>
            </a:xfrm>
            <a:prstGeom prst="rect">
              <a:avLst/>
            </a:prstGeom>
            <a:solidFill>
              <a:srgbClr val="24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2"/>
            <p:cNvSpPr txBox="1"/>
            <p:nvPr/>
          </p:nvSpPr>
          <p:spPr>
            <a:xfrm>
              <a:off x="2902988" y="4179560"/>
              <a:ext cx="3497700" cy="330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Чистота, структурированность</a:t>
              </a:r>
              <a:endParaRPr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28500" y="128875"/>
            <a:ext cx="2294750" cy="3152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8550" y="128875"/>
            <a:ext cx="3574400" cy="4885751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23"/>
          <p:cNvSpPr txBox="1"/>
          <p:nvPr/>
        </p:nvSpPr>
        <p:spPr>
          <a:xfrm>
            <a:off x="178125" y="4728116"/>
            <a:ext cx="1271534" cy="2774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Arte-Velveteen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80" name="Google Shape;180;p23"/>
          <p:cNvSpPr txBox="1"/>
          <p:nvPr/>
        </p:nvSpPr>
        <p:spPr>
          <a:xfrm>
            <a:off x="4083221" y="146743"/>
            <a:ext cx="1447784" cy="2918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Chelsea </a:t>
            </a: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D</a:t>
            </a:r>
            <a:r>
              <a:rPr lang="en-US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</a:t>
            </a: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cor-Vermeil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81" name="Google Shape;181;p23"/>
          <p:cNvSpPr txBox="1">
            <a:spLocks noGrp="1"/>
          </p:cNvSpPr>
          <p:nvPr>
            <p:ph type="title"/>
          </p:nvPr>
        </p:nvSpPr>
        <p:spPr>
          <a:xfrm>
            <a:off x="6438800" y="128875"/>
            <a:ext cx="2169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highlight>
                  <a:srgbClr val="FFD966"/>
                </a:highlight>
              </a:rPr>
              <a:t>Минимализм</a:t>
            </a:r>
            <a:endParaRPr>
              <a:highlight>
                <a:srgbClr val="FFD966"/>
              </a:highlight>
            </a:endParaRPr>
          </a:p>
        </p:txBody>
      </p:sp>
      <p:pic>
        <p:nvPicPr>
          <p:cNvPr id="182" name="Google Shape;182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98764" y="3397414"/>
            <a:ext cx="2388576" cy="16174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475240" y="944155"/>
            <a:ext cx="2522125" cy="3801249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23"/>
          <p:cNvSpPr txBox="1"/>
          <p:nvPr/>
        </p:nvSpPr>
        <p:spPr>
          <a:xfrm>
            <a:off x="5813502" y="4688735"/>
            <a:ext cx="1336222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Arte-Les Nuances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Google Shape;190;p24"/>
          <p:cNvPicPr preferRelativeResize="0"/>
          <p:nvPr/>
        </p:nvPicPr>
        <p:blipFill rotWithShape="1">
          <a:blip r:embed="rId3">
            <a:alphaModFix/>
          </a:blip>
          <a:srcRect t="23005"/>
          <a:stretch/>
        </p:blipFill>
        <p:spPr>
          <a:xfrm>
            <a:off x="290475" y="133525"/>
            <a:ext cx="3990175" cy="2468199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24"/>
          <p:cNvSpPr txBox="1"/>
          <p:nvPr/>
        </p:nvSpPr>
        <p:spPr>
          <a:xfrm>
            <a:off x="3414550" y="2277425"/>
            <a:ext cx="86610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Sikkens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192" name="Google Shape;192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75607" y="2728332"/>
            <a:ext cx="2408120" cy="2289717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24"/>
          <p:cNvSpPr txBox="1"/>
          <p:nvPr/>
        </p:nvSpPr>
        <p:spPr>
          <a:xfrm>
            <a:off x="257367" y="4698205"/>
            <a:ext cx="1251763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Arte-Expedition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194" name="Google Shape;194;p2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177247" y="118656"/>
            <a:ext cx="3832225" cy="4880971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4"/>
          <p:cNvSpPr txBox="1"/>
          <p:nvPr/>
        </p:nvSpPr>
        <p:spPr>
          <a:xfrm>
            <a:off x="7251376" y="4646341"/>
            <a:ext cx="1074868" cy="4021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Eijffinger-Skin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96" name="Google Shape;196;p24"/>
          <p:cNvSpPr txBox="1">
            <a:spLocks noGrp="1"/>
          </p:cNvSpPr>
          <p:nvPr>
            <p:ph type="title"/>
          </p:nvPr>
        </p:nvSpPr>
        <p:spPr>
          <a:xfrm>
            <a:off x="2762950" y="4159125"/>
            <a:ext cx="2169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highlight>
                  <a:srgbClr val="FFD966"/>
                </a:highlight>
              </a:rPr>
              <a:t>Минимализм</a:t>
            </a:r>
            <a:endParaRPr>
              <a:highlight>
                <a:srgbClr val="FFD966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Google Shape;201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3137422" cy="4838700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5"/>
          <p:cNvSpPr txBox="1"/>
          <p:nvPr/>
        </p:nvSpPr>
        <p:spPr>
          <a:xfrm>
            <a:off x="178124" y="4681300"/>
            <a:ext cx="1345875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Eijffinger-Enso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203" name="Google Shape;203;p25"/>
          <p:cNvSpPr txBox="1"/>
          <p:nvPr/>
        </p:nvSpPr>
        <p:spPr>
          <a:xfrm>
            <a:off x="3497350" y="222125"/>
            <a:ext cx="1978500" cy="4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en" sz="2400" dirty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Japandi</a:t>
            </a: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endParaRPr dirty="0">
              <a:solidFill>
                <a:schemeClr val="dk2"/>
              </a:solidFill>
            </a:endParaRPr>
          </a:p>
        </p:txBody>
      </p:sp>
      <p:pic>
        <p:nvPicPr>
          <p:cNvPr id="204" name="Google Shape;204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26100" y="1848877"/>
            <a:ext cx="2291800" cy="315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854175" y="454450"/>
            <a:ext cx="3121300" cy="405702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191;p24"/>
          <p:cNvSpPr txBox="1"/>
          <p:nvPr/>
        </p:nvSpPr>
        <p:spPr>
          <a:xfrm>
            <a:off x="4609750" y="4720682"/>
            <a:ext cx="787440" cy="270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Sikkens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8" name="Google Shape;191;p24"/>
          <p:cNvSpPr txBox="1"/>
          <p:nvPr/>
        </p:nvSpPr>
        <p:spPr>
          <a:xfrm>
            <a:off x="7580131" y="4194604"/>
            <a:ext cx="146225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Sherwin-Williams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Google Shape;210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93327" y="689285"/>
            <a:ext cx="2879688" cy="424315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26"/>
          <p:cNvSpPr txBox="1"/>
          <p:nvPr/>
        </p:nvSpPr>
        <p:spPr>
          <a:xfrm>
            <a:off x="202243" y="3953625"/>
            <a:ext cx="1680988" cy="56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>
                <a:solidFill>
                  <a:schemeClr val="dk2"/>
                </a:solidFill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Активизм</a:t>
            </a:r>
            <a:endParaRPr dirty="0"/>
          </a:p>
        </p:txBody>
      </p:sp>
      <p:sp>
        <p:nvSpPr>
          <p:cNvPr id="212" name="Google Shape;212;p26"/>
          <p:cNvSpPr txBox="1"/>
          <p:nvPr/>
        </p:nvSpPr>
        <p:spPr>
          <a:xfrm>
            <a:off x="7278030" y="4559530"/>
            <a:ext cx="1769058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Hookedonwalls-Sketch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9" name="Google Shape;223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8947" y="228699"/>
            <a:ext cx="2895748" cy="36147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221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43859" y="371708"/>
            <a:ext cx="2818325" cy="414160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222;p27"/>
          <p:cNvSpPr txBox="1"/>
          <p:nvPr/>
        </p:nvSpPr>
        <p:spPr>
          <a:xfrm>
            <a:off x="3269523" y="4197196"/>
            <a:ext cx="1176096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Zoom-Ombra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3" name="Google Shape;202;p25"/>
          <p:cNvSpPr txBox="1"/>
          <p:nvPr/>
        </p:nvSpPr>
        <p:spPr>
          <a:xfrm>
            <a:off x="1255022" y="259611"/>
            <a:ext cx="1436139" cy="2607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Eijffinger-Pip Studio 5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oogle Shape;213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67046" y="235866"/>
            <a:ext cx="3013940" cy="448320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215;p26"/>
          <p:cNvSpPr txBox="1"/>
          <p:nvPr/>
        </p:nvSpPr>
        <p:spPr>
          <a:xfrm>
            <a:off x="5399755" y="4526737"/>
            <a:ext cx="86610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</a:t>
            </a:r>
            <a:endParaRPr dirty="0">
              <a:highlight>
                <a:srgbClr val="85EDC5"/>
              </a:highlight>
            </a:endParaRPr>
          </a:p>
        </p:txBody>
      </p:sp>
      <p:pic>
        <p:nvPicPr>
          <p:cNvPr id="220" name="Google Shape;220;p27"/>
          <p:cNvPicPr preferRelativeResize="0"/>
          <p:nvPr/>
        </p:nvPicPr>
        <p:blipFill rotWithShape="1">
          <a:blip r:embed="rId4">
            <a:alphaModFix/>
          </a:blip>
          <a:srcRect r="8925"/>
          <a:stretch/>
        </p:blipFill>
        <p:spPr>
          <a:xfrm>
            <a:off x="144969" y="2512741"/>
            <a:ext cx="3359008" cy="250044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214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619589" y="2535044"/>
            <a:ext cx="2213216" cy="2478143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211;p26"/>
          <p:cNvSpPr txBox="1"/>
          <p:nvPr/>
        </p:nvSpPr>
        <p:spPr>
          <a:xfrm>
            <a:off x="4052639" y="673319"/>
            <a:ext cx="1680988" cy="56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>
                <a:solidFill>
                  <a:schemeClr val="dk2"/>
                </a:solidFill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Активизм</a:t>
            </a:r>
            <a:endParaRPr dirty="0"/>
          </a:p>
        </p:txBody>
      </p:sp>
      <p:pic>
        <p:nvPicPr>
          <p:cNvPr id="14" name="Google Shape;241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44968" y="150589"/>
            <a:ext cx="3928943" cy="2220904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215;p26"/>
          <p:cNvSpPr txBox="1"/>
          <p:nvPr/>
        </p:nvSpPr>
        <p:spPr>
          <a:xfrm>
            <a:off x="3186538" y="4700266"/>
            <a:ext cx="116987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Eijffinger-Bold</a:t>
            </a:r>
            <a:endParaRPr lang="en" sz="1200" dirty="0">
              <a:highlight>
                <a:srgbClr val="85EDC5"/>
              </a:highlight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15" name="Google Shape;215;p26"/>
          <p:cNvSpPr txBox="1"/>
          <p:nvPr/>
        </p:nvSpPr>
        <p:spPr>
          <a:xfrm>
            <a:off x="2780371" y="2051506"/>
            <a:ext cx="1230998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Arte-Velveteen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6" name="Google Shape;215;p26"/>
          <p:cNvSpPr txBox="1"/>
          <p:nvPr/>
        </p:nvSpPr>
        <p:spPr>
          <a:xfrm>
            <a:off x="6066521" y="4394769"/>
            <a:ext cx="1828542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Arte-Moooi Tokyo Blue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72976" y="236013"/>
            <a:ext cx="3271023" cy="4506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8" name="Google Shape;238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1" y="328247"/>
            <a:ext cx="3223846" cy="4525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42184" y="328246"/>
            <a:ext cx="2655001" cy="452510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2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49493" y="839094"/>
            <a:ext cx="2635516" cy="385211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Google Shape;215;p26"/>
          <p:cNvSpPr txBox="1"/>
          <p:nvPr/>
        </p:nvSpPr>
        <p:spPr>
          <a:xfrm>
            <a:off x="152401" y="4529054"/>
            <a:ext cx="1237784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Khroma-Orbital</a:t>
            </a:r>
            <a:endParaRPr dirty="0">
              <a:highlight>
                <a:srgbClr val="85EDC5"/>
              </a:highlight>
            </a:endParaRPr>
          </a:p>
        </p:txBody>
      </p:sp>
      <p:sp>
        <p:nvSpPr>
          <p:cNvPr id="7" name="Google Shape;215;p26"/>
          <p:cNvSpPr txBox="1"/>
          <p:nvPr/>
        </p:nvSpPr>
        <p:spPr>
          <a:xfrm>
            <a:off x="3549492" y="4366067"/>
            <a:ext cx="1126585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Zoom-Olivia</a:t>
            </a:r>
            <a:endParaRPr dirty="0">
              <a:highlight>
                <a:srgbClr val="85EDC5"/>
              </a:highlight>
            </a:endParaRPr>
          </a:p>
        </p:txBody>
      </p:sp>
      <p:sp>
        <p:nvSpPr>
          <p:cNvPr id="8" name="Google Shape;215;p26"/>
          <p:cNvSpPr txBox="1"/>
          <p:nvPr/>
        </p:nvSpPr>
        <p:spPr>
          <a:xfrm>
            <a:off x="6342183" y="4529054"/>
            <a:ext cx="141163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Eijffinger-Bold</a:t>
            </a:r>
            <a:endParaRPr dirty="0">
              <a:highlight>
                <a:srgbClr val="85EDC5"/>
              </a:highlight>
            </a:endParaRPr>
          </a:p>
        </p:txBody>
      </p:sp>
      <p:sp>
        <p:nvSpPr>
          <p:cNvPr id="9" name="Google Shape;211;p26"/>
          <p:cNvSpPr txBox="1"/>
          <p:nvPr/>
        </p:nvSpPr>
        <p:spPr>
          <a:xfrm>
            <a:off x="3876793" y="112019"/>
            <a:ext cx="1680988" cy="56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>
                <a:solidFill>
                  <a:schemeClr val="dk2"/>
                </a:solidFill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Активизм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08918" y="2484818"/>
            <a:ext cx="2791456" cy="2414284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575824" y="214688"/>
            <a:ext cx="2706030" cy="1792532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475141" y="84575"/>
            <a:ext cx="2562160" cy="255454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2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26500" y="282498"/>
            <a:ext cx="3203600" cy="456456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215;p26"/>
          <p:cNvSpPr txBox="1"/>
          <p:nvPr/>
        </p:nvSpPr>
        <p:spPr>
          <a:xfrm>
            <a:off x="6574616" y="2281820"/>
            <a:ext cx="1275842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Arte-Velveteen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9" name="Google Shape;215;p26"/>
          <p:cNvSpPr txBox="1"/>
          <p:nvPr/>
        </p:nvSpPr>
        <p:spPr>
          <a:xfrm>
            <a:off x="2468138" y="410151"/>
            <a:ext cx="176810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Arte-Moooi Tokyo Blue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7376" y="2735765"/>
            <a:ext cx="1925443" cy="2297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Google Shape;215;p26"/>
          <p:cNvSpPr txBox="1"/>
          <p:nvPr/>
        </p:nvSpPr>
        <p:spPr>
          <a:xfrm>
            <a:off x="6795462" y="4726058"/>
            <a:ext cx="1590256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Eijffinger-Skin</a:t>
            </a:r>
            <a:endParaRPr lang="en" sz="1200" dirty="0" smtClean="0">
              <a:highlight>
                <a:srgbClr val="85EDC5"/>
              </a:highlight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10" name="Google Shape;203;p25"/>
          <p:cNvSpPr txBox="1"/>
          <p:nvPr/>
        </p:nvSpPr>
        <p:spPr>
          <a:xfrm>
            <a:off x="3546089" y="2014653"/>
            <a:ext cx="2145353" cy="419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en" sz="2400" dirty="0" smtClean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3D </a:t>
            </a:r>
            <a:r>
              <a:rPr lang="ru-RU" sz="2400" dirty="0" smtClean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фактуры</a:t>
            </a: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endParaRPr dirty="0">
              <a:solidFill>
                <a:schemeClr val="dk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1" name="Google Shape;331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8703" y="125237"/>
            <a:ext cx="2576550" cy="256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Google Shape;332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784468" y="102934"/>
            <a:ext cx="3069032" cy="3790861"/>
          </a:xfrm>
          <a:prstGeom prst="rect">
            <a:avLst/>
          </a:prstGeom>
          <a:noFill/>
          <a:ln>
            <a:noFill/>
          </a:ln>
        </p:spPr>
      </p:pic>
      <p:pic>
        <p:nvPicPr>
          <p:cNvPr id="333" name="Google Shape;333;p4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44490" y="203959"/>
            <a:ext cx="2903638" cy="41183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215;p26"/>
          <p:cNvSpPr txBox="1"/>
          <p:nvPr/>
        </p:nvSpPr>
        <p:spPr>
          <a:xfrm>
            <a:off x="2777033" y="3596945"/>
            <a:ext cx="167602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Eijffinger-Geonature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6" name="Google Shape;215;p26"/>
          <p:cNvSpPr txBox="1"/>
          <p:nvPr/>
        </p:nvSpPr>
        <p:spPr>
          <a:xfrm>
            <a:off x="1486829" y="136766"/>
            <a:ext cx="1430645" cy="242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</a:t>
            </a:r>
            <a:r>
              <a:rPr lang="ru-RU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-</a:t>
            </a:r>
            <a:r>
              <a:rPr lang="en-US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Gatsby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8" name="Google Shape;273;p33"/>
          <p:cNvSpPr txBox="1"/>
          <p:nvPr/>
        </p:nvSpPr>
        <p:spPr>
          <a:xfrm>
            <a:off x="3686047" y="3994483"/>
            <a:ext cx="2022591" cy="11490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ru-RU" sz="2000" dirty="0" smtClean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Необычные места для оклейки</a:t>
            </a:r>
            <a:endParaRPr sz="20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endParaRPr dirty="0">
              <a:solidFill>
                <a:schemeClr val="dk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3628" y="2943922"/>
            <a:ext cx="1983739" cy="1946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53991" y="89210"/>
            <a:ext cx="3858322" cy="3851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Google Shape;215;p26"/>
          <p:cNvSpPr txBox="1"/>
          <p:nvPr/>
        </p:nvSpPr>
        <p:spPr>
          <a:xfrm>
            <a:off x="2126166" y="4568016"/>
            <a:ext cx="1272086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Arte-Spectra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1" name="Google Shape;215;p26"/>
          <p:cNvSpPr txBox="1"/>
          <p:nvPr/>
        </p:nvSpPr>
        <p:spPr>
          <a:xfrm>
            <a:off x="6040243" y="3954699"/>
            <a:ext cx="162436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Arte-Flavor Paper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1760" y="857100"/>
            <a:ext cx="2725224" cy="3842443"/>
          </a:xfrm>
          <a:prstGeom prst="rect">
            <a:avLst/>
          </a:prstGeom>
          <a:noFill/>
          <a:ln>
            <a:noFill/>
          </a:ln>
        </p:spPr>
      </p:pic>
      <p:pic>
        <p:nvPicPr>
          <p:cNvPr id="266" name="Google Shape;266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48400" y="573535"/>
            <a:ext cx="2721965" cy="412600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256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965938" y="573536"/>
            <a:ext cx="3188677" cy="412600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246;p30"/>
          <p:cNvSpPr txBox="1">
            <a:spLocks/>
          </p:cNvSpPr>
          <p:nvPr/>
        </p:nvSpPr>
        <p:spPr>
          <a:xfrm>
            <a:off x="668037" y="177369"/>
            <a:ext cx="1612669" cy="5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indent="0" algn="r"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defRPr>
            </a:lvl1pPr>
            <a:lvl2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2pPr>
            <a:lvl3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3pPr>
            <a:lvl4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4pPr>
            <a:lvl5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5pPr>
            <a:lvl6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6pPr>
            <a:lvl7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7pPr>
            <a:lvl8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8pPr>
            <a:lvl9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rPr lang="ru-RU" dirty="0"/>
              <a:t>Люкс</a:t>
            </a:r>
          </a:p>
        </p:txBody>
      </p:sp>
      <p:sp>
        <p:nvSpPr>
          <p:cNvPr id="8" name="Google Shape;248;p30"/>
          <p:cNvSpPr txBox="1"/>
          <p:nvPr/>
        </p:nvSpPr>
        <p:spPr>
          <a:xfrm>
            <a:off x="877425" y="4357000"/>
            <a:ext cx="160558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Khroma-Cabinet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9" name="Google Shape;248;p30"/>
          <p:cNvSpPr txBox="1"/>
          <p:nvPr/>
        </p:nvSpPr>
        <p:spPr>
          <a:xfrm>
            <a:off x="3273016" y="4375245"/>
            <a:ext cx="1463107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Sherwin-Williams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" name="Google Shape;248;p30"/>
          <p:cNvSpPr txBox="1"/>
          <p:nvPr/>
        </p:nvSpPr>
        <p:spPr>
          <a:xfrm>
            <a:off x="7772401" y="4371868"/>
            <a:ext cx="1215483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highlight>
                  <a:srgbClr val="85EDC5"/>
                </a:highlight>
                <a:latin typeface="Oswald"/>
                <a:sym typeface="Oswald"/>
              </a:rPr>
              <a:t>Zoom-1001 Night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Google Shape;247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3189144" cy="4838701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30"/>
          <p:cNvSpPr txBox="1"/>
          <p:nvPr/>
        </p:nvSpPr>
        <p:spPr>
          <a:xfrm>
            <a:off x="178124" y="4681300"/>
            <a:ext cx="142765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Khroma-Cabinet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250" name="Google Shape;250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70031" y="1301262"/>
            <a:ext cx="2551628" cy="368983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251;p30"/>
          <p:cNvSpPr txBox="1"/>
          <p:nvPr/>
        </p:nvSpPr>
        <p:spPr>
          <a:xfrm>
            <a:off x="5285842" y="4668644"/>
            <a:ext cx="699300" cy="2304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Sikkens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" name="Google Shape;273;p33"/>
          <p:cNvSpPr txBox="1"/>
          <p:nvPr/>
        </p:nvSpPr>
        <p:spPr>
          <a:xfrm>
            <a:off x="3716215" y="388328"/>
            <a:ext cx="2022591" cy="44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ru-RU" sz="2400" dirty="0" smtClean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Ностальгия</a:t>
            </a: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endParaRPr dirty="0">
              <a:solidFill>
                <a:schemeClr val="dk2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70409" y="371707"/>
            <a:ext cx="2795171" cy="4280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1" name="Google Shape;251;p30"/>
          <p:cNvSpPr txBox="1"/>
          <p:nvPr/>
        </p:nvSpPr>
        <p:spPr>
          <a:xfrm>
            <a:off x="6155473" y="4329710"/>
            <a:ext cx="138798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Khroma-Cabinet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" name="Google Shape;271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03175" y="237975"/>
            <a:ext cx="3211925" cy="4589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2" name="Google Shape;272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3734" y="267712"/>
            <a:ext cx="2712875" cy="3936176"/>
          </a:xfrm>
          <a:prstGeom prst="rect">
            <a:avLst/>
          </a:prstGeom>
          <a:noFill/>
          <a:ln>
            <a:noFill/>
          </a:ln>
        </p:spPr>
      </p:pic>
      <p:sp>
        <p:nvSpPr>
          <p:cNvPr id="273" name="Google Shape;273;p33"/>
          <p:cNvSpPr txBox="1"/>
          <p:nvPr/>
        </p:nvSpPr>
        <p:spPr>
          <a:xfrm>
            <a:off x="435475" y="4286250"/>
            <a:ext cx="1833300" cy="44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en" sz="2400" dirty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Ар деко</a:t>
            </a: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275" name="Google Shape;275;p33"/>
          <p:cNvSpPr txBox="1"/>
          <p:nvPr/>
        </p:nvSpPr>
        <p:spPr>
          <a:xfrm>
            <a:off x="153471" y="3857848"/>
            <a:ext cx="119211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</a:t>
            </a:r>
            <a:r>
              <a:rPr lang="ru-RU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-</a:t>
            </a:r>
            <a:r>
              <a:rPr lang="en-US" sz="1200" dirty="0" err="1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Folies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276" name="Google Shape;276;p3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999625" y="2689225"/>
            <a:ext cx="2633075" cy="195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7" name="Google Shape;277;p3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983038" y="455725"/>
            <a:ext cx="2666275" cy="199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78" name="Google Shape;278;p33"/>
          <p:cNvSpPr txBox="1"/>
          <p:nvPr/>
        </p:nvSpPr>
        <p:spPr>
          <a:xfrm>
            <a:off x="2999649" y="2129325"/>
            <a:ext cx="1237814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Arte-Insolence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" name="Google Shape;275;p33"/>
          <p:cNvSpPr txBox="1"/>
          <p:nvPr/>
        </p:nvSpPr>
        <p:spPr>
          <a:xfrm>
            <a:off x="7984273" y="4500902"/>
            <a:ext cx="1022196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</a:t>
            </a:r>
            <a:r>
              <a:rPr lang="ru-RU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-</a:t>
            </a:r>
            <a:r>
              <a:rPr lang="en-US" sz="1200" dirty="0" err="1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Folies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31379" y="230459"/>
            <a:ext cx="3292593" cy="4579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4" name="Google Shape;284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47293" y="459947"/>
            <a:ext cx="3192926" cy="4299622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72719" y="2557330"/>
            <a:ext cx="2520462" cy="248236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257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7301" y="1629631"/>
            <a:ext cx="2975867" cy="285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258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572719" y="84811"/>
            <a:ext cx="2520461" cy="237703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273;p33"/>
          <p:cNvSpPr txBox="1"/>
          <p:nvPr/>
        </p:nvSpPr>
        <p:spPr>
          <a:xfrm>
            <a:off x="762578" y="176623"/>
            <a:ext cx="1833300" cy="44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ru-RU" sz="2400" dirty="0" err="1" smtClean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Гламур</a:t>
            </a: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9" name="Google Shape;278;p33"/>
          <p:cNvSpPr txBox="1"/>
          <p:nvPr/>
        </p:nvSpPr>
        <p:spPr>
          <a:xfrm>
            <a:off x="107301" y="4164406"/>
            <a:ext cx="1386962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Arte-Wildwalk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" name="Google Shape;278;p33"/>
          <p:cNvSpPr txBox="1"/>
          <p:nvPr/>
        </p:nvSpPr>
        <p:spPr>
          <a:xfrm>
            <a:off x="5263376" y="4430994"/>
            <a:ext cx="1176843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Arte-Timber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1" name="Google Shape;278;p33"/>
          <p:cNvSpPr txBox="1"/>
          <p:nvPr/>
        </p:nvSpPr>
        <p:spPr>
          <a:xfrm>
            <a:off x="6572719" y="2144994"/>
            <a:ext cx="1218266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Arte-Wildwalk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1510" y="701416"/>
            <a:ext cx="3004953" cy="386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9" name="Google Shape;319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2438400" cy="3629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1" name="Google Shape;321;p38"/>
          <p:cNvPicPr preferRelativeResize="0"/>
          <p:nvPr/>
        </p:nvPicPr>
        <p:blipFill rotWithShape="1">
          <a:blip r:embed="rId4">
            <a:alphaModFix/>
          </a:blip>
          <a:srcRect r="16619"/>
          <a:stretch/>
        </p:blipFill>
        <p:spPr>
          <a:xfrm>
            <a:off x="2791069" y="152400"/>
            <a:ext cx="3175977" cy="4838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oogle Shape;301;p3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19446" y="152400"/>
            <a:ext cx="2860431" cy="230944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302;p3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371492" y="2571749"/>
            <a:ext cx="2450123" cy="24193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246;p30"/>
          <p:cNvSpPr txBox="1">
            <a:spLocks/>
          </p:cNvSpPr>
          <p:nvPr/>
        </p:nvSpPr>
        <p:spPr>
          <a:xfrm>
            <a:off x="480467" y="4174834"/>
            <a:ext cx="1612669" cy="5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indent="0" algn="r"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defRPr>
            </a:lvl1pPr>
            <a:lvl2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2pPr>
            <a:lvl3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3pPr>
            <a:lvl4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4pPr>
            <a:lvl5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5pPr>
            <a:lvl6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6pPr>
            <a:lvl7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7pPr>
            <a:lvl8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8pPr>
            <a:lvl9pPr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rPr lang="en-US" dirty="0" err="1" smtClean="0"/>
              <a:t>Multilocal</a:t>
            </a:r>
            <a:endParaRPr lang="ru-RU" dirty="0"/>
          </a:p>
        </p:txBody>
      </p:sp>
      <p:sp>
        <p:nvSpPr>
          <p:cNvPr id="8" name="Google Shape;278;p33"/>
          <p:cNvSpPr txBox="1"/>
          <p:nvPr/>
        </p:nvSpPr>
        <p:spPr>
          <a:xfrm>
            <a:off x="4519962" y="4666799"/>
            <a:ext cx="1435362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Zoom-1001 Night</a:t>
            </a:r>
            <a:endParaRPr lang="en" dirty="0" smtClean="0">
              <a:highlight>
                <a:srgbClr val="85EDC5"/>
              </a:highlight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9" name="Google Shape;278;p33"/>
          <p:cNvSpPr txBox="1"/>
          <p:nvPr/>
        </p:nvSpPr>
        <p:spPr>
          <a:xfrm>
            <a:off x="1694985" y="3457124"/>
            <a:ext cx="895815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Arte-Kami</a:t>
            </a:r>
            <a:endParaRPr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Google Shape;305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45811" y="943899"/>
            <a:ext cx="2004300" cy="3333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06" name="Google Shape;306;p3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398" y="954048"/>
            <a:ext cx="2239109" cy="33432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273;p33"/>
          <p:cNvSpPr txBox="1"/>
          <p:nvPr/>
        </p:nvSpPr>
        <p:spPr>
          <a:xfrm>
            <a:off x="6750111" y="152400"/>
            <a:ext cx="1833300" cy="44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ru-RU" sz="2400" dirty="0" err="1" smtClean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Этника</a:t>
            </a: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endParaRPr dirty="0">
              <a:solidFill>
                <a:schemeClr val="dk2"/>
              </a:solidFill>
            </a:endParaRPr>
          </a:p>
        </p:txBody>
      </p:sp>
      <p:pic>
        <p:nvPicPr>
          <p:cNvPr id="9" name="Google Shape;326;p3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863217" y="954048"/>
            <a:ext cx="2159054" cy="3322903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278;p33"/>
          <p:cNvSpPr txBox="1"/>
          <p:nvPr/>
        </p:nvSpPr>
        <p:spPr>
          <a:xfrm>
            <a:off x="1100254" y="3952650"/>
            <a:ext cx="1291253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highlight>
                  <a:srgbClr val="85EDC5"/>
                </a:highlight>
                <a:latin typeface="Oswald"/>
                <a:sym typeface="Oswald"/>
              </a:rPr>
              <a:t>Arte-</a:t>
            </a:r>
            <a:r>
              <a:rPr lang="en-US" dirty="0" err="1" smtClean="0">
                <a:highlight>
                  <a:srgbClr val="85EDC5"/>
                </a:highlight>
                <a:latin typeface="Oswald"/>
                <a:sym typeface="Oswald"/>
              </a:rPr>
              <a:t>Travellers</a:t>
            </a:r>
            <a:endParaRPr dirty="0">
              <a:highlight>
                <a:srgbClr val="85EDC5"/>
              </a:highlight>
            </a:endParaRPr>
          </a:p>
        </p:txBody>
      </p:sp>
      <p:sp>
        <p:nvSpPr>
          <p:cNvPr id="13" name="Google Shape;278;p33"/>
          <p:cNvSpPr txBox="1"/>
          <p:nvPr/>
        </p:nvSpPr>
        <p:spPr>
          <a:xfrm>
            <a:off x="6923949" y="3961625"/>
            <a:ext cx="1461767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highlight>
                  <a:srgbClr val="85EDC5"/>
                </a:highlight>
                <a:latin typeface="Oswald"/>
                <a:sym typeface="Oswald"/>
              </a:rPr>
              <a:t>Zoom-1001 Night</a:t>
            </a:r>
            <a:endParaRPr dirty="0">
              <a:highlight>
                <a:srgbClr val="85EDC5"/>
              </a:highligh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67326" y="934616"/>
            <a:ext cx="2216188" cy="3354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Google Shape;278;p33"/>
          <p:cNvSpPr txBox="1"/>
          <p:nvPr/>
        </p:nvSpPr>
        <p:spPr>
          <a:xfrm>
            <a:off x="4013112" y="3945215"/>
            <a:ext cx="1265131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highlight>
                  <a:srgbClr val="85EDC5"/>
                </a:highlight>
                <a:latin typeface="Oswald"/>
                <a:sym typeface="Oswald"/>
              </a:rPr>
              <a:t>Eijffinger-Terra</a:t>
            </a:r>
            <a:endParaRPr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1" name="Google Shape;311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703385"/>
            <a:ext cx="2883877" cy="381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2" name="Google Shape;312;p3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04260" y="322385"/>
            <a:ext cx="3348939" cy="4571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13" name="Google Shape;313;p3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832960" y="152400"/>
            <a:ext cx="2086708" cy="213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4" name="Google Shape;314;p3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682154" y="2438399"/>
            <a:ext cx="2364876" cy="265197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Google Shape;278;p33"/>
          <p:cNvSpPr txBox="1"/>
          <p:nvPr/>
        </p:nvSpPr>
        <p:spPr>
          <a:xfrm>
            <a:off x="1586232" y="4459713"/>
            <a:ext cx="1461767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highlight>
                  <a:srgbClr val="85EDC5"/>
                </a:highlight>
                <a:latin typeface="Oswald"/>
                <a:sym typeface="Oswald"/>
              </a:rPr>
              <a:t>Zoom-1001Night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0" name="Google Shape;360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50425" y="257750"/>
            <a:ext cx="3217300" cy="456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2" name="Google Shape;362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2165" y="128828"/>
            <a:ext cx="1605776" cy="2510295"/>
          </a:xfrm>
          <a:prstGeom prst="rect">
            <a:avLst/>
          </a:prstGeom>
          <a:noFill/>
          <a:ln>
            <a:noFill/>
          </a:ln>
        </p:spPr>
      </p:pic>
      <p:sp>
        <p:nvSpPr>
          <p:cNvPr id="364" name="Google Shape;364;p45"/>
          <p:cNvSpPr txBox="1"/>
          <p:nvPr/>
        </p:nvSpPr>
        <p:spPr>
          <a:xfrm>
            <a:off x="1152294" y="124154"/>
            <a:ext cx="1048214" cy="2698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Eijffinger-Terra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365" name="Google Shape;365;p45"/>
          <p:cNvSpPr txBox="1"/>
          <p:nvPr/>
        </p:nvSpPr>
        <p:spPr>
          <a:xfrm>
            <a:off x="7441580" y="4443325"/>
            <a:ext cx="1441145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Arte-Expedition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366" name="Google Shape;366;p45"/>
          <p:cNvSpPr txBox="1"/>
          <p:nvPr/>
        </p:nvSpPr>
        <p:spPr>
          <a:xfrm>
            <a:off x="2297151" y="184871"/>
            <a:ext cx="947368" cy="56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 smtClean="0">
                <a:solidFill>
                  <a:schemeClr val="dk2"/>
                </a:solidFill>
                <a:highlight>
                  <a:srgbClr val="FFD966"/>
                </a:highlight>
                <a:latin typeface="Oswald"/>
                <a:ea typeface="Oswald"/>
                <a:cs typeface="Oswald"/>
                <a:sym typeface="Oswald"/>
              </a:rPr>
              <a:t>Эко</a:t>
            </a:r>
            <a:endParaRPr dirty="0"/>
          </a:p>
        </p:txBody>
      </p:sp>
      <p:sp>
        <p:nvSpPr>
          <p:cNvPr id="367" name="Google Shape;367;p45"/>
          <p:cNvSpPr txBox="1"/>
          <p:nvPr/>
        </p:nvSpPr>
        <p:spPr>
          <a:xfrm>
            <a:off x="3040063" y="4009400"/>
            <a:ext cx="2492100" cy="40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en" sz="2400" dirty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Растительность</a:t>
            </a:r>
            <a:endParaRPr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3875" y="2765587"/>
            <a:ext cx="2717413" cy="1999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83234" y="260195"/>
            <a:ext cx="2225968" cy="3352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3" name="Google Shape;363;p45"/>
          <p:cNvSpPr txBox="1"/>
          <p:nvPr/>
        </p:nvSpPr>
        <p:spPr>
          <a:xfrm>
            <a:off x="505521" y="4437399"/>
            <a:ext cx="127124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Zoom-Ombra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2" name="Google Shape;363;p45"/>
          <p:cNvSpPr txBox="1"/>
          <p:nvPr/>
        </p:nvSpPr>
        <p:spPr>
          <a:xfrm>
            <a:off x="4345257" y="3273956"/>
            <a:ext cx="127124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Zoom-Olivia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7" name="Google Shape;347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515815"/>
            <a:ext cx="8839203" cy="421762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2" name="Google Shape;352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7344" y="212004"/>
            <a:ext cx="4149968" cy="483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5" name="Google Shape;355;p4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4247" y="748192"/>
            <a:ext cx="4601876" cy="355964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Google Shape;367;p45"/>
          <p:cNvSpPr txBox="1"/>
          <p:nvPr/>
        </p:nvSpPr>
        <p:spPr>
          <a:xfrm>
            <a:off x="2244023" y="4430731"/>
            <a:ext cx="2492100" cy="40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en" sz="2400" dirty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Растительность</a:t>
            </a:r>
            <a:endParaRPr dirty="0"/>
          </a:p>
        </p:txBody>
      </p:sp>
      <p:sp>
        <p:nvSpPr>
          <p:cNvPr id="5" name="Google Shape;365;p45"/>
          <p:cNvSpPr txBox="1"/>
          <p:nvPr/>
        </p:nvSpPr>
        <p:spPr>
          <a:xfrm>
            <a:off x="3940097" y="4242603"/>
            <a:ext cx="1694986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Arte-Expedition/Wildwalk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4" name="Google Shape;384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3455202" cy="48387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87" name="Google Shape;387;p47"/>
          <p:cNvPicPr preferRelativeResize="0"/>
          <p:nvPr/>
        </p:nvPicPr>
        <p:blipFill rotWithShape="1">
          <a:blip r:embed="rId4">
            <a:alphaModFix/>
          </a:blip>
          <a:srcRect t="11313" b="7660"/>
          <a:stretch/>
        </p:blipFill>
        <p:spPr>
          <a:xfrm>
            <a:off x="4102908" y="2891883"/>
            <a:ext cx="1716413" cy="2158691"/>
          </a:xfrm>
          <a:prstGeom prst="rect">
            <a:avLst/>
          </a:prstGeom>
          <a:noFill/>
          <a:ln>
            <a:noFill/>
          </a:ln>
        </p:spPr>
      </p:pic>
      <p:pic>
        <p:nvPicPr>
          <p:cNvPr id="388" name="Google Shape;388;p4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736176" y="152400"/>
            <a:ext cx="5278870" cy="261864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365;p45"/>
          <p:cNvSpPr txBox="1"/>
          <p:nvPr/>
        </p:nvSpPr>
        <p:spPr>
          <a:xfrm>
            <a:off x="4117774" y="2912343"/>
            <a:ext cx="1086127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highlight>
                  <a:srgbClr val="85EDC5"/>
                </a:highlight>
                <a:latin typeface="Oswald"/>
                <a:sym typeface="Oswald"/>
              </a:rPr>
              <a:t>Zoom-Olivia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9" name="Google Shape;365;p45"/>
          <p:cNvSpPr txBox="1"/>
          <p:nvPr/>
        </p:nvSpPr>
        <p:spPr>
          <a:xfrm>
            <a:off x="8132956" y="157054"/>
            <a:ext cx="877229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Arte-Lush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" name="Google Shape;365;p45"/>
          <p:cNvSpPr txBox="1"/>
          <p:nvPr/>
        </p:nvSpPr>
        <p:spPr>
          <a:xfrm>
            <a:off x="2653990" y="4666801"/>
            <a:ext cx="938522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Arte-Selva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2987" y="2838809"/>
            <a:ext cx="1732272" cy="216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Google Shape;365;p45"/>
          <p:cNvSpPr txBox="1"/>
          <p:nvPr/>
        </p:nvSpPr>
        <p:spPr>
          <a:xfrm>
            <a:off x="6415668" y="4674234"/>
            <a:ext cx="1464527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Eijffinger-Pip Studio 5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3" name="Google Shape;393;p48"/>
          <p:cNvPicPr preferRelativeResize="0"/>
          <p:nvPr/>
        </p:nvPicPr>
        <p:blipFill rotWithShape="1">
          <a:blip r:embed="rId3">
            <a:alphaModFix/>
          </a:blip>
          <a:srcRect b="9871"/>
          <a:stretch/>
        </p:blipFill>
        <p:spPr>
          <a:xfrm>
            <a:off x="4677508" y="592009"/>
            <a:ext cx="2162907" cy="3493479"/>
          </a:xfrm>
          <a:prstGeom prst="rect">
            <a:avLst/>
          </a:prstGeom>
          <a:noFill/>
          <a:ln>
            <a:noFill/>
          </a:ln>
        </p:spPr>
      </p:pic>
      <p:pic>
        <p:nvPicPr>
          <p:cNvPr id="394" name="Google Shape;394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62554" y="592009"/>
            <a:ext cx="2262554" cy="3493479"/>
          </a:xfrm>
          <a:prstGeom prst="rect">
            <a:avLst/>
          </a:prstGeom>
          <a:noFill/>
          <a:ln>
            <a:noFill/>
          </a:ln>
        </p:spPr>
      </p:pic>
      <p:pic>
        <p:nvPicPr>
          <p:cNvPr id="395" name="Google Shape;395;p4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560" y="592009"/>
            <a:ext cx="2077210" cy="3493479"/>
          </a:xfrm>
          <a:prstGeom prst="rect">
            <a:avLst/>
          </a:prstGeom>
          <a:noFill/>
          <a:ln>
            <a:noFill/>
          </a:ln>
        </p:spPr>
      </p:pic>
      <p:pic>
        <p:nvPicPr>
          <p:cNvPr id="396" name="Google Shape;396;p4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986954" y="584575"/>
            <a:ext cx="2045664" cy="349347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365;p45"/>
          <p:cNvSpPr txBox="1"/>
          <p:nvPr/>
        </p:nvSpPr>
        <p:spPr>
          <a:xfrm>
            <a:off x="4073911" y="3783490"/>
            <a:ext cx="1077952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Eijffinger-Skin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8" name="Google Shape;365;p45"/>
          <p:cNvSpPr txBox="1"/>
          <p:nvPr/>
        </p:nvSpPr>
        <p:spPr>
          <a:xfrm>
            <a:off x="7865328" y="3761403"/>
            <a:ext cx="1167159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Khroma</a:t>
            </a:r>
            <a:r>
              <a:rPr lang="en-US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-Cabinet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9" name="Google Shape;365;p45"/>
          <p:cNvSpPr txBox="1"/>
          <p:nvPr/>
        </p:nvSpPr>
        <p:spPr>
          <a:xfrm>
            <a:off x="118947" y="3761188"/>
            <a:ext cx="1033346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Arte-Travellers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" name="Google Shape;378;p46"/>
          <p:cNvSpPr txBox="1"/>
          <p:nvPr/>
        </p:nvSpPr>
        <p:spPr>
          <a:xfrm>
            <a:off x="91559" y="4128705"/>
            <a:ext cx="2780595" cy="89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indent="-381000" algn="r">
              <a:buClr>
                <a:schemeClr val="lt1"/>
              </a:buClr>
              <a:buSzPts val="2400"/>
              <a:buFont typeface="Playfair Display"/>
              <a:buChar char="-"/>
              <a:defRPr sz="2400">
                <a:solidFill>
                  <a:schemeClr val="dk2"/>
                </a:solidFill>
                <a:latin typeface="Oswald"/>
                <a:ea typeface="Oswald"/>
                <a:cs typeface="Oswald"/>
              </a:defRPr>
            </a:lvl1pPr>
          </a:lstStyle>
          <a:p>
            <a:r>
              <a:rPr lang="ru-RU" dirty="0" err="1"/>
              <a:t>Анималистичные</a:t>
            </a:r>
            <a:r>
              <a:rPr lang="ru-RU" dirty="0"/>
              <a:t> мотивы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353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36718" y="277075"/>
            <a:ext cx="3672407" cy="461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4" name="Google Shape;374;p4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6381" y="3183045"/>
            <a:ext cx="2603376" cy="1854947"/>
          </a:xfrm>
          <a:prstGeom prst="rect">
            <a:avLst/>
          </a:prstGeom>
          <a:noFill/>
          <a:ln>
            <a:noFill/>
          </a:ln>
        </p:spPr>
      </p:pic>
      <p:sp>
        <p:nvSpPr>
          <p:cNvPr id="375" name="Google Shape;375;p46"/>
          <p:cNvSpPr txBox="1"/>
          <p:nvPr/>
        </p:nvSpPr>
        <p:spPr>
          <a:xfrm>
            <a:off x="1757392" y="4681241"/>
            <a:ext cx="121650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Guy</a:t>
            </a:r>
            <a:r>
              <a:rPr lang="en" dirty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 </a:t>
            </a:r>
            <a:r>
              <a:rPr lang="en" sz="1200" dirty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Masureel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377" name="Google Shape;377;p46"/>
          <p:cNvSpPr txBox="1"/>
          <p:nvPr/>
        </p:nvSpPr>
        <p:spPr>
          <a:xfrm>
            <a:off x="7486185" y="4565275"/>
            <a:ext cx="1100254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Arte-Expedition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378" name="Google Shape;378;p46"/>
          <p:cNvSpPr txBox="1"/>
          <p:nvPr/>
        </p:nvSpPr>
        <p:spPr>
          <a:xfrm>
            <a:off x="2116850" y="194600"/>
            <a:ext cx="2492100" cy="89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en" sz="2400" dirty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Натуральные материалы</a:t>
            </a:r>
            <a:endParaRPr dirty="0"/>
          </a:p>
        </p:txBody>
      </p:sp>
      <p:pic>
        <p:nvPicPr>
          <p:cNvPr id="379" name="Google Shape;379;p4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3815" y="215590"/>
            <a:ext cx="2351478" cy="2780371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292;p35"/>
          <p:cNvSpPr txBox="1"/>
          <p:nvPr/>
        </p:nvSpPr>
        <p:spPr>
          <a:xfrm>
            <a:off x="1454964" y="2696321"/>
            <a:ext cx="1028041" cy="26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sym typeface="Oswald"/>
              </a:rPr>
              <a:t>Arte-Les Cuirs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91883" y="1241503"/>
            <a:ext cx="2200353" cy="3225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Google Shape;292;p35"/>
          <p:cNvSpPr txBox="1"/>
          <p:nvPr/>
        </p:nvSpPr>
        <p:spPr>
          <a:xfrm>
            <a:off x="2982681" y="4201735"/>
            <a:ext cx="1403465" cy="26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highlight>
                  <a:srgbClr val="85EDC5"/>
                </a:highlight>
                <a:latin typeface="Oswald"/>
                <a:sym typeface="Oswald"/>
              </a:rPr>
              <a:t>Zoom-1001Night</a:t>
            </a:r>
            <a:endParaRPr lang="en-US" sz="1200" dirty="0">
              <a:highlight>
                <a:srgbClr val="85EDC5"/>
              </a:highlight>
              <a:latin typeface="Oswald"/>
              <a:sym typeface="Oswa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" name="Google Shape;295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40463" y="304800"/>
            <a:ext cx="3018676" cy="4489125"/>
          </a:xfrm>
          <a:prstGeom prst="rect">
            <a:avLst/>
          </a:prstGeom>
          <a:noFill/>
          <a:ln>
            <a:noFill/>
          </a:ln>
        </p:spPr>
      </p:pic>
      <p:sp>
        <p:nvSpPr>
          <p:cNvPr id="291" name="Google Shape;291;p35"/>
          <p:cNvSpPr txBox="1"/>
          <p:nvPr/>
        </p:nvSpPr>
        <p:spPr>
          <a:xfrm>
            <a:off x="310175" y="3871725"/>
            <a:ext cx="2184900" cy="92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-"/>
            </a:pPr>
            <a:r>
              <a:rPr lang="en" sz="2400" dirty="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rPr>
              <a:t>Натуральные материалы</a:t>
            </a:r>
            <a:endParaRPr dirty="0"/>
          </a:p>
        </p:txBody>
      </p:sp>
      <p:sp>
        <p:nvSpPr>
          <p:cNvPr id="293" name="Google Shape;293;p35"/>
          <p:cNvSpPr txBox="1"/>
          <p:nvPr/>
        </p:nvSpPr>
        <p:spPr>
          <a:xfrm>
            <a:off x="7828156" y="4497658"/>
            <a:ext cx="1122556" cy="2830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Arte-Wildwalk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294" name="Google Shape;294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30770" y="118741"/>
            <a:ext cx="2895600" cy="3244334"/>
          </a:xfrm>
          <a:prstGeom prst="rect">
            <a:avLst/>
          </a:prstGeom>
          <a:noFill/>
          <a:ln>
            <a:noFill/>
          </a:ln>
        </p:spPr>
      </p:pic>
      <p:pic>
        <p:nvPicPr>
          <p:cNvPr id="296" name="Google Shape;296;p3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74620" y="3470211"/>
            <a:ext cx="2407900" cy="1443868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293;p35"/>
          <p:cNvSpPr txBox="1"/>
          <p:nvPr/>
        </p:nvSpPr>
        <p:spPr>
          <a:xfrm>
            <a:off x="4594302" y="3052242"/>
            <a:ext cx="1073380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Arte-LesCuirs</a:t>
            </a:r>
            <a:endParaRPr sz="1200" dirty="0">
              <a:highlight>
                <a:srgbClr val="85EDC5"/>
              </a:highlight>
            </a:endParaRPr>
          </a:p>
        </p:txBody>
      </p:sp>
      <p:pic>
        <p:nvPicPr>
          <p:cNvPr id="11" name="Google Shape;372;p4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34475" y="194600"/>
            <a:ext cx="2520448" cy="3556775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376;p46"/>
          <p:cNvSpPr txBox="1"/>
          <p:nvPr/>
        </p:nvSpPr>
        <p:spPr>
          <a:xfrm>
            <a:off x="1565188" y="3434575"/>
            <a:ext cx="1111106" cy="301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Eijffinger-Terra</a:t>
            </a:r>
            <a:endParaRPr sz="1200" dirty="0">
              <a:highlight>
                <a:srgbClr val="85EDC5"/>
              </a:highlight>
            </a:endParaRPr>
          </a:p>
        </p:txBody>
      </p:sp>
      <p:sp>
        <p:nvSpPr>
          <p:cNvPr id="10" name="Google Shape;293;p35"/>
          <p:cNvSpPr txBox="1"/>
          <p:nvPr/>
        </p:nvSpPr>
        <p:spPr>
          <a:xfrm>
            <a:off x="4103649" y="4594827"/>
            <a:ext cx="1485974" cy="3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smtClean="0">
                <a:highlight>
                  <a:srgbClr val="85EDC5"/>
                </a:highlight>
                <a:latin typeface="Oswald"/>
                <a:ea typeface="Oswald"/>
                <a:cs typeface="Oswald"/>
                <a:sym typeface="Oswald"/>
              </a:rPr>
              <a:t>Arte-Moooi Tokyo Blue</a:t>
            </a:r>
            <a:endParaRPr sz="1200" dirty="0">
              <a:highlight>
                <a:srgbClr val="85EDC5"/>
              </a:highligh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5EDC5"/>
        </a:solidFill>
        <a:effectLst/>
      </p:bgPr>
    </p:bg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2" name="Google Shape;342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7005" y="148683"/>
            <a:ext cx="8839198" cy="48918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82413" y="0"/>
            <a:ext cx="4261587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6" name="Таблица 15"/>
          <p:cNvGraphicFramePr>
            <a:graphicFrameLocks noGrp="1"/>
          </p:cNvGraphicFramePr>
          <p:nvPr/>
        </p:nvGraphicFramePr>
        <p:xfrm>
          <a:off x="0" y="487824"/>
          <a:ext cx="2639122" cy="4099043"/>
        </p:xfrm>
        <a:graphic>
          <a:graphicData uri="http://schemas.openxmlformats.org/drawingml/2006/table">
            <a:tbl>
              <a:tblPr/>
              <a:tblGrid>
                <a:gridCol w="2639122"/>
              </a:tblGrid>
              <a:tr h="24138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 smtClean="0">
                          <a:solidFill>
                            <a:srgbClr val="006100"/>
                          </a:solidFill>
                          <a:latin typeface="Copperplate33bc"/>
                        </a:rPr>
                        <a:t>ARTE</a:t>
                      </a:r>
                      <a:endParaRPr lang="en-US" sz="1100" b="1" i="0" u="none" strike="noStrike" dirty="0">
                        <a:solidFill>
                          <a:srgbClr val="006100"/>
                        </a:solidFill>
                        <a:latin typeface="Copperplate33bc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Expedition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Wildwalk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Velveteen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Les nuances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Selva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Modulaire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Travellers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Kami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688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 smtClean="0">
                          <a:solidFill>
                            <a:srgbClr val="006100"/>
                          </a:solidFill>
                          <a:latin typeface="Copperplate33bc"/>
                        </a:rPr>
                        <a:t>Moooi</a:t>
                      </a:r>
                      <a:r>
                        <a:rPr lang="ru-RU" sz="1100" b="0" i="0" u="none" strike="noStrike" baseline="0" dirty="0" smtClean="0">
                          <a:solidFill>
                            <a:srgbClr val="006100"/>
                          </a:solidFill>
                          <a:latin typeface="Copperplate33bc"/>
                        </a:rPr>
                        <a:t> </a:t>
                      </a:r>
                      <a:r>
                        <a:rPr lang="en-US" sz="1100" b="0" i="0" u="none" strike="noStrike" dirty="0" smtClean="0">
                          <a:solidFill>
                            <a:srgbClr val="006100"/>
                          </a:solidFill>
                          <a:latin typeface="Copperplate33bc"/>
                        </a:rPr>
                        <a:t>Tokyo </a:t>
                      </a:r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Blue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Lush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Les Cuirs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Eijffinger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Terra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Bold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Pip Studio 5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Skin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Таблица 16"/>
          <p:cNvGraphicFramePr>
            <a:graphicFrameLocks noGrp="1"/>
          </p:cNvGraphicFramePr>
          <p:nvPr/>
        </p:nvGraphicFramePr>
        <p:xfrm>
          <a:off x="2056316" y="527824"/>
          <a:ext cx="2701538" cy="4177988"/>
        </p:xfrm>
        <a:graphic>
          <a:graphicData uri="http://schemas.openxmlformats.org/drawingml/2006/table">
            <a:tbl>
              <a:tblPr/>
              <a:tblGrid>
                <a:gridCol w="2701538"/>
              </a:tblGrid>
              <a:tr h="24576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Guy Masureel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Intact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Khroma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Folies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Wall designs 2 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Cabinet of curiosities 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Orbital 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MAF - Running with the light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Fijord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Khroma Zoom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Ombra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1001 nights 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Olivia 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Chelsea Decor Wallpapers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6100"/>
                          </a:solidFill>
                          <a:latin typeface="Copperplate33bc"/>
                        </a:rPr>
                        <a:t>Vermeil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Calcutta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76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6100"/>
                          </a:solidFill>
                          <a:latin typeface="Copperplate33bc"/>
                        </a:rPr>
                        <a:t>Metropolitan mini</a:t>
                      </a:r>
                    </a:p>
                  </a:txBody>
                  <a:tcPr marL="342900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t="3054" r="-693" b="4201"/>
          <a:stretch>
            <a:fillRect/>
          </a:stretch>
        </p:blipFill>
        <p:spPr bwMode="auto">
          <a:xfrm>
            <a:off x="602974" y="876300"/>
            <a:ext cx="8236228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Стрелка вправо 5"/>
          <p:cNvSpPr/>
          <p:nvPr/>
        </p:nvSpPr>
        <p:spPr>
          <a:xfrm>
            <a:off x="1806498" y="1330713"/>
            <a:ext cx="1018478" cy="275063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/>
          <p:cNvSpPr/>
          <p:nvPr/>
        </p:nvSpPr>
        <p:spPr>
          <a:xfrm>
            <a:off x="1232492" y="4103649"/>
            <a:ext cx="698967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www.education.ampir.ru</a:t>
            </a:r>
            <a:endParaRPr lang="ru-RU" sz="4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498088" y="364272"/>
            <a:ext cx="8222165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в</a:t>
            </a:r>
            <a:r>
              <a:rPr lang="ru-RU" sz="4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се вебинары и презентации</a:t>
            </a:r>
            <a:endParaRPr lang="ru-RU" sz="4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628186" y="0"/>
            <a:ext cx="8222165" cy="58477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Где можно найти и скачать</a:t>
            </a:r>
            <a:endParaRPr lang="ru-RU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08890"/>
            <a:ext cx="4616605" cy="4099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94776" y="311490"/>
            <a:ext cx="4449223" cy="4201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Стрелка вправо 5"/>
          <p:cNvSpPr/>
          <p:nvPr/>
        </p:nvSpPr>
        <p:spPr>
          <a:xfrm>
            <a:off x="5163015" y="4025591"/>
            <a:ext cx="1018478" cy="275063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Стрелка вправо 6"/>
          <p:cNvSpPr/>
          <p:nvPr/>
        </p:nvSpPr>
        <p:spPr>
          <a:xfrm rot="5400000">
            <a:off x="3092605" y="765718"/>
            <a:ext cx="1018478" cy="275063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op">
  <a:themeElements>
    <a:clrScheme name="Pop">
      <a:dk1>
        <a:srgbClr val="F8E71C"/>
      </a:dk1>
      <a:lt1>
        <a:srgbClr val="FFFFFF"/>
      </a:lt1>
      <a:dk2>
        <a:srgbClr val="000000"/>
      </a:dk2>
      <a:lt2>
        <a:srgbClr val="D9D9D9"/>
      </a:lt2>
      <a:accent1>
        <a:srgbClr val="666666"/>
      </a:accent1>
      <a:accent2>
        <a:srgbClr val="483165"/>
      </a:accent2>
      <a:accent3>
        <a:srgbClr val="EB1E95"/>
      </a:accent3>
      <a:accent4>
        <a:srgbClr val="0F9D58"/>
      </a:accent4>
      <a:accent5>
        <a:srgbClr val="01AFD1"/>
      </a:accent5>
      <a:accent6>
        <a:srgbClr val="9C27B0"/>
      </a:accent6>
      <a:hlink>
        <a:srgbClr val="01AFD1"/>
      </a:hlink>
      <a:folHlink>
        <a:srgbClr val="01AFD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298</Words>
  <Application>Microsoft Office PowerPoint</Application>
  <PresentationFormat>Экран (16:9)</PresentationFormat>
  <Paragraphs>173</Paragraphs>
  <Slides>36</Slides>
  <Notes>34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7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36</vt:i4>
      </vt:variant>
    </vt:vector>
  </HeadingPairs>
  <TitlesOfParts>
    <vt:vector size="44" baseType="lpstr">
      <vt:lpstr>Arial</vt:lpstr>
      <vt:lpstr>Oswald</vt:lpstr>
      <vt:lpstr>Playfair Display</vt:lpstr>
      <vt:lpstr>Roboto Medium</vt:lpstr>
      <vt:lpstr>Roboto</vt:lpstr>
      <vt:lpstr>Copperplate33bc</vt:lpstr>
      <vt:lpstr>Montserrat</vt:lpstr>
      <vt:lpstr>Pop</vt:lpstr>
      <vt:lpstr>Тренды в настенных покрытиях 2020</vt:lpstr>
      <vt:lpstr>Цвета 2020</vt:lpstr>
      <vt:lpstr>Слайд 3</vt:lpstr>
      <vt:lpstr>Слайд 4</vt:lpstr>
      <vt:lpstr>Цвета</vt:lpstr>
      <vt:lpstr>Слайд 6</vt:lpstr>
      <vt:lpstr>Heimtextil</vt:lpstr>
      <vt:lpstr>Слайд 8</vt:lpstr>
      <vt:lpstr>Слайд 9</vt:lpstr>
      <vt:lpstr>Слайд 10</vt:lpstr>
      <vt:lpstr>Минимализм</vt:lpstr>
      <vt:lpstr>Минимализм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  <vt:lpstr>Слайд 31</vt:lpstr>
      <vt:lpstr>Слайд 32</vt:lpstr>
      <vt:lpstr>Слайд 33</vt:lpstr>
      <vt:lpstr>Слайд 34</vt:lpstr>
      <vt:lpstr>Слайд 35</vt:lpstr>
      <vt:lpstr>Слайд 36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Тренды в настенных покрытиях 2020</dc:title>
  <cp:lastModifiedBy>a.solina</cp:lastModifiedBy>
  <cp:revision>54</cp:revision>
  <dcterms:modified xsi:type="dcterms:W3CDTF">2020-02-27T11:31:01Z</dcterms:modified>
</cp:coreProperties>
</file>