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57" r:id="rId3"/>
    <p:sldId id="260" r:id="rId4"/>
    <p:sldId id="261" r:id="rId5"/>
    <p:sldId id="271" r:id="rId6"/>
    <p:sldId id="262" r:id="rId7"/>
    <p:sldId id="272" r:id="rId8"/>
    <p:sldId id="263" r:id="rId9"/>
    <p:sldId id="273" r:id="rId10"/>
    <p:sldId id="264" r:id="rId11"/>
    <p:sldId id="274" r:id="rId12"/>
    <p:sldId id="265" r:id="rId13"/>
    <p:sldId id="275" r:id="rId14"/>
    <p:sldId id="266" r:id="rId15"/>
    <p:sldId id="269" r:id="rId16"/>
    <p:sldId id="276" r:id="rId17"/>
    <p:sldId id="277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84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1.png"/><Relationship Id="rId5" Type="http://schemas.openxmlformats.org/officeDocument/2006/relationships/image" Target="../media/image76.png"/><Relationship Id="rId10" Type="http://schemas.openxmlformats.org/officeDocument/2006/relationships/image" Target="../media/image80.png"/><Relationship Id="rId4" Type="http://schemas.openxmlformats.org/officeDocument/2006/relationships/image" Target="../media/image75.png"/><Relationship Id="rId9" Type="http://schemas.openxmlformats.org/officeDocument/2006/relationships/image" Target="../media/image7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17" Type="http://schemas.openxmlformats.org/officeDocument/2006/relationships/image" Target="../media/image91.png"/><Relationship Id="rId2" Type="http://schemas.openxmlformats.org/officeDocument/2006/relationships/image" Target="../media/image92.png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5" Type="http://schemas.openxmlformats.org/officeDocument/2006/relationships/image" Target="../media/image10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eg"/><Relationship Id="rId3" Type="http://schemas.openxmlformats.org/officeDocument/2006/relationships/image" Target="../media/image124.jpeg"/><Relationship Id="rId7" Type="http://schemas.openxmlformats.org/officeDocument/2006/relationships/image" Target="../media/image128.jpeg"/><Relationship Id="rId12" Type="http://schemas.openxmlformats.org/officeDocument/2006/relationships/image" Target="../media/image133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jpeg"/><Relationship Id="rId11" Type="http://schemas.openxmlformats.org/officeDocument/2006/relationships/image" Target="../media/image132.jpeg"/><Relationship Id="rId5" Type="http://schemas.openxmlformats.org/officeDocument/2006/relationships/image" Target="../media/image126.jpeg"/><Relationship Id="rId10" Type="http://schemas.openxmlformats.org/officeDocument/2006/relationships/image" Target="../media/image131.jpeg"/><Relationship Id="rId4" Type="http://schemas.openxmlformats.org/officeDocument/2006/relationships/image" Target="../media/image125.jpeg"/><Relationship Id="rId9" Type="http://schemas.openxmlformats.org/officeDocument/2006/relationships/image" Target="../media/image1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735" y="2239462"/>
            <a:ext cx="4473146" cy="25724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952735" y="5005193"/>
            <a:ext cx="4473146" cy="33855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ЭЛЕКТРОФУРНИТУРА ПРЕМИУМ КЛАССА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  <a:ea typeface="Microsoft JhengHei UI Light" panose="020B0304030504040204" pitchFamily="34" charset="-12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87178" y="4839013"/>
            <a:ext cx="0" cy="16194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87184" y="6458466"/>
            <a:ext cx="170522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833816" y="3525685"/>
            <a:ext cx="40283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latin typeface="Bahnschrift SemiBold SemiConden" panose="020B0502040204020203" pitchFamily="34" charset="0"/>
                <a:ea typeface="Microsoft JhengHei UI Light" panose="020B0304030504040204" pitchFamily="34" charset="-120"/>
              </a:rPr>
              <a:t>НОВЫЙ УРОВЕНЬ</a:t>
            </a:r>
          </a:p>
          <a:p>
            <a:pPr algn="r"/>
            <a:r>
              <a:rPr lang="ru-RU" sz="2800" dirty="0" smtClean="0">
                <a:latin typeface="Bahnschrift SemiBold SemiConden" panose="020B0502040204020203" pitchFamily="34" charset="0"/>
                <a:ea typeface="Microsoft JhengHei UI Light" panose="020B0304030504040204" pitchFamily="34" charset="-120"/>
              </a:rPr>
              <a:t>ТЕХНОЛОГИИ КОМФОРТА</a:t>
            </a:r>
            <a:endParaRPr lang="ru-RU" sz="2800" dirty="0">
              <a:latin typeface="Bahnschrift SemiBold SemiConden" panose="020B0502040204020203" pitchFamily="34" charset="0"/>
              <a:ea typeface="Microsoft JhengHei UI Light" panose="020B0304030504040204" pitchFamily="34" charset="-12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3278657" y="4844624"/>
            <a:ext cx="358345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278658" y="5008290"/>
            <a:ext cx="3583459" cy="33855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МОСКВА, 2019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  <a:ea typeface="Microsoft JhengHei U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218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8862542" y="3590198"/>
            <a:ext cx="1016717" cy="252989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6109" y="871894"/>
            <a:ext cx="103225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КОЛЛЕКЦИЯ </a:t>
            </a:r>
            <a:r>
              <a:rPr lang="en-US" sz="3600" b="1" dirty="0" smtClean="0"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SPHERE</a:t>
            </a:r>
            <a:endParaRPr lang="ru-RU" sz="3600" dirty="0">
              <a:latin typeface="Century Gothic" panose="020B0502020202020204" pitchFamily="34" charset="0"/>
              <a:ea typeface="Microsoft JhengHei UI Light" panose="020B0304030504040204" pitchFamily="34" charset="-12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23783" y="0"/>
            <a:ext cx="54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05233" y="871894"/>
            <a:ext cx="80335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u="sng" dirty="0" smtClean="0">
                <a:solidFill>
                  <a:schemeClr val="bg1"/>
                </a:solidFill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КОЛЛЕКЦИЯ</a:t>
            </a:r>
            <a:r>
              <a:rPr lang="ru-RU" sz="3600" b="1" u="sng" dirty="0" smtClean="0">
                <a:solidFill>
                  <a:schemeClr val="bg1"/>
                </a:solidFill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 </a:t>
            </a:r>
            <a:r>
              <a:rPr lang="en-US" sz="3600" b="1" u="sng" dirty="0" smtClean="0">
                <a:solidFill>
                  <a:schemeClr val="bg1"/>
                </a:solidFill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PETITE</a:t>
            </a:r>
            <a:endParaRPr lang="ru-RU" sz="3600" b="1" u="sng" dirty="0">
              <a:solidFill>
                <a:schemeClr val="bg1"/>
              </a:solidFill>
              <a:latin typeface="Century Gothic" panose="020B0502020202020204" pitchFamily="34" charset="0"/>
              <a:ea typeface="Microsoft JhengHei UI Light" panose="020B0304030504040204" pitchFamily="34" charset="-12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75157" y="1877789"/>
            <a:ext cx="42435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PETITE объединяет особый вид розеток и выключателей для установки на мини-колоннах,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дверных</a:t>
            </a: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проемах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, у изголовья кроватей и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т.д.</a:t>
            </a: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482594" y="3585448"/>
            <a:ext cx="1016717" cy="252989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273" y="3644262"/>
            <a:ext cx="884990" cy="24095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356" y="3668292"/>
            <a:ext cx="851087" cy="23837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4761" y="3624780"/>
            <a:ext cx="817337" cy="2448487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0208050" y="3585448"/>
            <a:ext cx="1016717" cy="252989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91027" y="4638013"/>
            <a:ext cx="51568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Изделия этой серии представлены в трех размерах: 42х 184 мм (половина однопостовой пластины),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42х 128 мм, 63 мм круглой формы (однопостовая пластина). Для установки этих изделий требуются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нестандартные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подрозетники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7776182" y="3305362"/>
            <a:ext cx="30363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865" y="2017059"/>
            <a:ext cx="792480" cy="234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294" y="2012567"/>
            <a:ext cx="794001" cy="234449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77673" y="2017059"/>
            <a:ext cx="793699" cy="23436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48121" y="2017059"/>
            <a:ext cx="793700" cy="23436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76" y="2012567"/>
            <a:ext cx="794001" cy="23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6109" y="871894"/>
            <a:ext cx="103225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КОЛЛЕКЦИЯ </a:t>
            </a:r>
            <a:r>
              <a:rPr lang="en-US" sz="3600" b="1" dirty="0" smtClean="0"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SPHERE</a:t>
            </a:r>
            <a:endParaRPr lang="ru-RU" sz="3600" dirty="0">
              <a:latin typeface="Century Gothic" panose="020B0502020202020204" pitchFamily="34" charset="0"/>
              <a:ea typeface="Microsoft JhengHei UI Light" panose="020B0304030504040204" pitchFamily="34" charset="-12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23783" y="0"/>
            <a:ext cx="54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05233" y="871894"/>
            <a:ext cx="80335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u="sng" dirty="0" smtClean="0">
                <a:solidFill>
                  <a:schemeClr val="bg1"/>
                </a:solidFill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КОЛЛЕКЦИЯ</a:t>
            </a:r>
            <a:r>
              <a:rPr lang="ru-RU" sz="3600" b="1" u="sng" dirty="0" smtClean="0">
                <a:solidFill>
                  <a:schemeClr val="bg1"/>
                </a:solidFill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 </a:t>
            </a:r>
            <a:r>
              <a:rPr lang="en-US" sz="3600" b="1" u="sng" dirty="0" smtClean="0">
                <a:solidFill>
                  <a:schemeClr val="bg1"/>
                </a:solidFill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PETITE</a:t>
            </a:r>
            <a:endParaRPr lang="ru-RU" sz="3600" b="1" u="sng" dirty="0">
              <a:solidFill>
                <a:schemeClr val="bg1"/>
              </a:solidFill>
              <a:latin typeface="Century Gothic" panose="020B0502020202020204" pitchFamily="34" charset="0"/>
              <a:ea typeface="Microsoft JhengHei UI Light" panose="020B0304030504040204" pitchFamily="34" charset="-12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05233" y="1855309"/>
            <a:ext cx="5650919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 Narrow" panose="020B0606020202030204" pitchFamily="34" charset="0"/>
              </a:rPr>
              <a:t>ВОЗМОЖНОЕ РАСПОЛОЖЕНИЕ ЭЛЕМЕНТОВ НА ПЛАСТИНАХ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\\files\files\Документы сотрудников\Piksina\Розетки Lartisan\схемы\Petite\1b84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233" y="3339317"/>
            <a:ext cx="773906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files\files\Документы сотрудников\Piksina\Розетки Lartisan\схемы\Petite\1s844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430" y="3339316"/>
            <a:ext cx="773906" cy="153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files\files\Документы сотрудников\Piksina\Розетки Lartisan\схемы\Petite\2s84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063" y="3339316"/>
            <a:ext cx="773907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files\files\Документы сотрудников\Piksina\Розетки Lartisan\схемы\Petite\2b844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927" y="3339317"/>
            <a:ext cx="773906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files\files\Документы сотрудников\Piksina\Розетки Lartisan\схемы\TETRA\T1b844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064" y="3339317"/>
            <a:ext cx="773907" cy="153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files\files\Документы сотрудников\Piksina\Розетки Lartisan\схемы\Petite\1B1264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152" y="2777768"/>
            <a:ext cx="898303" cy="265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files\files\Документы сотрудников\Piksina\Розетки Lartisan\схемы\Petite\2B1264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551" y="2777768"/>
            <a:ext cx="898302" cy="265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\\files\files\Документы сотрудников\Piksina\Розетки Lartisan\схемы\Petite\3B1264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146" y="2773397"/>
            <a:ext cx="898303" cy="265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\\files\files\Документы сотрудников\Piksina\Розетки Lartisan\схемы\Petite\4B1264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282" y="2773397"/>
            <a:ext cx="898302" cy="265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\\files\files\Документы сотрудников\Piksina\Розетки Lartisan\схемы\TETRA\T2b844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103" y="3339316"/>
            <a:ext cx="773907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43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0444" y="925059"/>
            <a:ext cx="10801555" cy="54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0445" y="871894"/>
            <a:ext cx="103225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КОЛЛЕКЦИЯ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GRAND PRIX &amp; PLUS</a:t>
            </a:r>
            <a:endParaRPr lang="ru-RU" sz="3600" dirty="0">
              <a:solidFill>
                <a:schemeClr val="bg1"/>
              </a:solidFill>
              <a:latin typeface="Century Gothic" panose="020B0502020202020204" pitchFamily="34" charset="0"/>
              <a:ea typeface="Microsoft JhengHei UI Light" panose="020B0304030504040204" pitchFamily="34" charset="-12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462" y="1905626"/>
            <a:ext cx="1117390" cy="16328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347" y="1901485"/>
            <a:ext cx="1103160" cy="16369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233" y="3865142"/>
            <a:ext cx="989848" cy="17237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8771" y="3852507"/>
            <a:ext cx="876312" cy="164454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324780" y="1768003"/>
            <a:ext cx="74515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Изделия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этих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серии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представлены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в двух размерах: 84х 125 мм, 84х 150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мм (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84х 144 мм, 84х 168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мм, соответственно).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Для установки этих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изделий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требуются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нестандартные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подрозетники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591033" y="1822029"/>
            <a:ext cx="1202248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75803" y="1822029"/>
            <a:ext cx="1202248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591033" y="3826993"/>
            <a:ext cx="1202248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975803" y="3818256"/>
            <a:ext cx="1202248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443" y="3023409"/>
            <a:ext cx="948635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001" y="3865142"/>
            <a:ext cx="963840" cy="144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327" y="3023409"/>
            <a:ext cx="963840" cy="144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238" y="3865142"/>
            <a:ext cx="963840" cy="144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976" y="3023409"/>
            <a:ext cx="963840" cy="144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562" y="3865142"/>
            <a:ext cx="963840" cy="1440000"/>
          </a:xfrm>
          <a:prstGeom prst="rect">
            <a:avLst/>
          </a:prstGeom>
        </p:spPr>
      </p:pic>
      <p:cxnSp>
        <p:nvCxnSpPr>
          <p:cNvPr id="42" name="Прямая соединительная линия 41"/>
          <p:cNvCxnSpPr/>
          <p:nvPr/>
        </p:nvCxnSpPr>
        <p:spPr>
          <a:xfrm>
            <a:off x="4795090" y="4674780"/>
            <a:ext cx="33843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4801443" y="2861967"/>
            <a:ext cx="33779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8392001" y="5509688"/>
            <a:ext cx="33843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8392001" y="3646341"/>
            <a:ext cx="33843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823783" y="0"/>
            <a:ext cx="54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6109" y="871894"/>
            <a:ext cx="103225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КОЛЛЕКЦИЯ </a:t>
            </a:r>
            <a:r>
              <a:rPr lang="en-US" sz="3600" b="1" dirty="0" smtClean="0"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GRAND PRIX &amp; PLUS</a:t>
            </a:r>
            <a:endParaRPr lang="ru-RU" sz="3600" dirty="0">
              <a:latin typeface="Century Gothic" panose="020B0502020202020204" pitchFamily="34" charset="0"/>
              <a:ea typeface="Microsoft JhengHei UI Light" panose="020B0304030504040204" pitchFamily="34" charset="-12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90445" y="871894"/>
            <a:ext cx="103225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КОЛЛЕКЦИЯ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GRAND PRIX &amp; PLUS</a:t>
            </a:r>
            <a:endParaRPr lang="ru-RU" sz="3600" dirty="0">
              <a:solidFill>
                <a:schemeClr val="bg1"/>
              </a:solidFill>
              <a:latin typeface="Century Gothic" panose="020B0502020202020204" pitchFamily="34" charset="0"/>
              <a:ea typeface="Microsoft JhengHei UI Light" panose="020B0304030504040204" pitchFamily="34" charset="-12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23783" y="0"/>
            <a:ext cx="54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05233" y="1855309"/>
            <a:ext cx="5650919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 Narrow" panose="020B0606020202030204" pitchFamily="34" charset="0"/>
              </a:rPr>
              <a:t>ВОЗМОЖНОЕ РАСПОЛОЖЕНИЕ ЭЛЕМЕНТОВ НА ПЛАСТИНАХ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pic>
        <p:nvPicPr>
          <p:cNvPr id="2050" name="Picture 2" descr="\\files\files\Документы сотрудников\Piksina\Розетки Lartisan\схемы\Grand Prix\1B126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09" y="2515752"/>
            <a:ext cx="1082398" cy="161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files\files\Документы сотрудников\Piksina\Розетки Lartisan\схемы\Grand Prix\2B1268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80" y="2515752"/>
            <a:ext cx="1083006" cy="161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files\files\Документы сотрудников\Piksina\Розетки Lartisan\схемы\Grand Prix\3B1268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518" y="2514844"/>
            <a:ext cx="1083006" cy="161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files\files\Документы сотрудников\Piksina\Розетки Lartisan\схемы\Grand Prix\4B12684v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717" y="2514843"/>
            <a:ext cx="1083006" cy="161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files\files\Документы сотрудников\Piksina\Розетки Lartisan\схемы\Grand Prix\5B12684v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198" y="2514843"/>
            <a:ext cx="1082399" cy="161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\\files\files\Документы сотрудников\Piksina\Розетки Lartisan\схемы\Grand Prix\5B12684v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009" y="2514842"/>
            <a:ext cx="1082399" cy="161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\\files\files\Документы сотрудников\Piksina\Розетки Lartisan\схемы\Grand Prix\6B1268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851" y="2514842"/>
            <a:ext cx="1081791" cy="161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\\files\files\Документы сотрудников\Piksina\Розетки Lartisan\схемы\Grand Prix\RJ458412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094" y="2514841"/>
            <a:ext cx="1081791" cy="161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\\files\files\Документы сотрудников\Piksina\Розетки Lartisan\схемы\Grand Prix\2s1268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09" y="4524043"/>
            <a:ext cx="1080575" cy="161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\\files\files\Документы сотрудников\Piksina\Розетки Lartisan\схемы\Grand Prix\3s1268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80" y="4524043"/>
            <a:ext cx="1080575" cy="161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\\files\files\Документы сотрудников\Piksina\Розетки Lartisan\схемы\Grand Prix\PC84126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518" y="4524044"/>
            <a:ext cx="1083006" cy="161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files\files\Документы сотрудников\Piksina\Розетки Lartisan\схемы\Grand Prix\PC+1S84126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718" y="4524043"/>
            <a:ext cx="1083006" cy="161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files\files\Документы сотрудников\Piksina\Розетки Lartisan\схемы\Grand Prix\PC+1b84126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198" y="4524043"/>
            <a:ext cx="1080575" cy="161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files\files\Документы сотрудников\Piksina\Розетки Lartisan\схемы\Grand Prix\TERM+1b84126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010" y="4524045"/>
            <a:ext cx="1080574" cy="161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files\files\Документы сотрудников\Piksina\Розетки Lartisan\схемы\Grand Prix\TERM+1S84126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851" y="4524043"/>
            <a:ext cx="1080575" cy="161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files\files\Документы сотрудников\Piksina\Розетки Lartisan\схемы\Grand Prix\TERM+2S84126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094" y="4524043"/>
            <a:ext cx="1080575" cy="161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10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6109" y="871894"/>
            <a:ext cx="103225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КОЛЛЕКЦИЯ </a:t>
            </a:r>
            <a:r>
              <a:rPr lang="en-US" sz="3600" b="1" dirty="0" smtClean="0"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SPHERE</a:t>
            </a:r>
            <a:endParaRPr lang="ru-RU" sz="3600" dirty="0">
              <a:latin typeface="Century Gothic" panose="020B0502020202020204" pitchFamily="34" charset="0"/>
              <a:ea typeface="Microsoft JhengHei UI Light" panose="020B0304030504040204" pitchFamily="34" charset="-12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706958" y="0"/>
            <a:ext cx="54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7361" y="1024294"/>
            <a:ext cx="94743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3600" u="sng" dirty="0" smtClean="0">
                <a:solidFill>
                  <a:schemeClr val="bg1"/>
                </a:solidFill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                           ФИНИШНЫЕ ПОКРЫТИЯ</a:t>
            </a:r>
            <a:endParaRPr lang="ru-RU" sz="3600" u="sng" dirty="0">
              <a:solidFill>
                <a:schemeClr val="bg1"/>
              </a:solidFill>
              <a:latin typeface="Century Gothic" panose="020B0502020202020204" pitchFamily="34" charset="0"/>
              <a:ea typeface="Microsoft JhengHei UI Light" panose="020B0304030504040204" pitchFamily="34" charset="-12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16162" t="8075" r="15111" b="6772"/>
          <a:stretch/>
        </p:blipFill>
        <p:spPr>
          <a:xfrm>
            <a:off x="1344291" y="2169000"/>
            <a:ext cx="1260000" cy="12600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7" name="Прямоугольник 26"/>
          <p:cNvSpPr/>
          <p:nvPr/>
        </p:nvSpPr>
        <p:spPr>
          <a:xfrm>
            <a:off x="1348286" y="1765041"/>
            <a:ext cx="2626811" cy="29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latin typeface="Century Gothic" panose="020B0502020202020204" pitchFamily="34" charset="0"/>
              </a:rPr>
              <a:t>МАТОВЫЕ ЦВЕТА</a:t>
            </a:r>
            <a:endParaRPr lang="ru-RU" sz="13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330686" y="3508129"/>
            <a:ext cx="1273605" cy="27699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Античная латунь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/>
          <a:srcRect l="22045" t="12303" r="14284" b="9364"/>
          <a:stretch/>
        </p:blipFill>
        <p:spPr>
          <a:xfrm>
            <a:off x="2715098" y="2169000"/>
            <a:ext cx="1260000" cy="12600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45" name="Прямоугольник 44"/>
          <p:cNvSpPr/>
          <p:nvPr/>
        </p:nvSpPr>
        <p:spPr>
          <a:xfrm>
            <a:off x="2715098" y="3508129"/>
            <a:ext cx="1260000" cy="27699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Латунь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/>
          <a:srcRect l="17814" t="7265" r="14205" b="8352"/>
          <a:stretch/>
        </p:blipFill>
        <p:spPr>
          <a:xfrm>
            <a:off x="4085905" y="2169000"/>
            <a:ext cx="1260000" cy="12600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46" name="Прямоугольник 45"/>
          <p:cNvSpPr/>
          <p:nvPr/>
        </p:nvSpPr>
        <p:spPr>
          <a:xfrm>
            <a:off x="4085905" y="3508128"/>
            <a:ext cx="1260000" cy="27699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Античная медь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/>
          <a:srcRect l="12882" t="4412" r="12521" b="3970"/>
          <a:stretch/>
        </p:blipFill>
        <p:spPr>
          <a:xfrm>
            <a:off x="5456049" y="2169000"/>
            <a:ext cx="1260000" cy="12600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47" name="Прямоугольник 46"/>
          <p:cNvSpPr/>
          <p:nvPr/>
        </p:nvSpPr>
        <p:spPr>
          <a:xfrm>
            <a:off x="5456049" y="3507519"/>
            <a:ext cx="1260000" cy="27699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Антрацит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/>
          <a:srcRect l="13370" t="4165" r="11330" b="3907"/>
          <a:stretch/>
        </p:blipFill>
        <p:spPr>
          <a:xfrm>
            <a:off x="8197408" y="2169000"/>
            <a:ext cx="1260000" cy="12600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48" name="Прямоугольник 47"/>
          <p:cNvSpPr/>
          <p:nvPr/>
        </p:nvSpPr>
        <p:spPr>
          <a:xfrm>
            <a:off x="8196336" y="3490343"/>
            <a:ext cx="1261071" cy="27699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Медь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/>
          <a:srcRect l="16373" t="7589" r="13813" b="6667"/>
          <a:stretch/>
        </p:blipFill>
        <p:spPr>
          <a:xfrm>
            <a:off x="6826193" y="2169000"/>
            <a:ext cx="1260000" cy="12600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49" name="Прямоугольник 48"/>
          <p:cNvSpPr/>
          <p:nvPr/>
        </p:nvSpPr>
        <p:spPr>
          <a:xfrm>
            <a:off x="6826193" y="3493590"/>
            <a:ext cx="1260000" cy="27699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Серебро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330686" y="4011927"/>
            <a:ext cx="2644411" cy="29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latin typeface="Century Gothic" panose="020B0502020202020204" pitchFamily="34" charset="0"/>
              </a:rPr>
              <a:t>ГЛЯНЦЕВЫЕ ЦВЕТА</a:t>
            </a:r>
            <a:endParaRPr lang="ru-RU" sz="1300" dirty="0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8"/>
          <a:srcRect l="13211" t="4703" r="12090" b="4454"/>
          <a:stretch/>
        </p:blipFill>
        <p:spPr>
          <a:xfrm>
            <a:off x="1330686" y="4473980"/>
            <a:ext cx="1260000" cy="12600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57" name="Прямоугольник 56"/>
          <p:cNvSpPr/>
          <p:nvPr/>
        </p:nvSpPr>
        <p:spPr>
          <a:xfrm>
            <a:off x="1330686" y="5813125"/>
            <a:ext cx="1260000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Блестящий никель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9"/>
          <a:srcRect l="12234" t="3773" r="10459" b="3856"/>
          <a:stretch/>
        </p:blipFill>
        <p:spPr>
          <a:xfrm>
            <a:off x="4085905" y="4478144"/>
            <a:ext cx="1260000" cy="12600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10"/>
          <a:srcRect l="15726" t="4535" r="11163" b="4556"/>
          <a:stretch/>
        </p:blipFill>
        <p:spPr>
          <a:xfrm>
            <a:off x="2715097" y="4473980"/>
            <a:ext cx="1260000" cy="12600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61" name="Прямоугольник 60"/>
          <p:cNvSpPr/>
          <p:nvPr/>
        </p:nvSpPr>
        <p:spPr>
          <a:xfrm>
            <a:off x="2715097" y="5813125"/>
            <a:ext cx="1260000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Черный бриллиант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85905" y="5813125"/>
            <a:ext cx="1260000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Глянцевая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латунь 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748994" y="4473980"/>
            <a:ext cx="1050263" cy="1107591"/>
            <a:chOff x="5589585" y="4647155"/>
            <a:chExt cx="1050263" cy="1107591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11"/>
            <a:srcRect l="5885" t="13595" r="1376" b="-31263"/>
            <a:stretch/>
          </p:blipFill>
          <p:spPr>
            <a:xfrm>
              <a:off x="5589585" y="4647155"/>
              <a:ext cx="1050263" cy="1107591"/>
            </a:xfrm>
            <a:prstGeom prst="ellipse">
              <a:avLst/>
            </a:prstGeom>
          </p:spPr>
        </p:pic>
        <p:sp>
          <p:nvSpPr>
            <p:cNvPr id="30" name="Овал 29"/>
            <p:cNvSpPr/>
            <p:nvPr/>
          </p:nvSpPr>
          <p:spPr>
            <a:xfrm>
              <a:off x="5589585" y="4651171"/>
              <a:ext cx="1050263" cy="1050263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 w="9525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8299381" y="4473979"/>
            <a:ext cx="1050263" cy="1050263"/>
            <a:chOff x="8797414" y="4717481"/>
            <a:chExt cx="1050263" cy="1050263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12"/>
            <a:srcRect l="14504" t="18413" r="304" b="-20864"/>
            <a:stretch/>
          </p:blipFill>
          <p:spPr>
            <a:xfrm>
              <a:off x="8802524" y="4722853"/>
              <a:ext cx="1041432" cy="1035709"/>
            </a:xfrm>
            <a:prstGeom prst="ellipse">
              <a:avLst/>
            </a:prstGeom>
          </p:spPr>
        </p:pic>
        <p:sp>
          <p:nvSpPr>
            <p:cNvPr id="33" name="Овал 32"/>
            <p:cNvSpPr/>
            <p:nvPr/>
          </p:nvSpPr>
          <p:spPr>
            <a:xfrm>
              <a:off x="8797414" y="4717481"/>
              <a:ext cx="1050263" cy="105026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 w="9525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7024188" y="4473980"/>
            <a:ext cx="1050263" cy="1050263"/>
            <a:chOff x="7106726" y="4730481"/>
            <a:chExt cx="1050263" cy="1050263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13"/>
            <a:srcRect l="14759" t="24305" r="4921" b="-23509"/>
            <a:stretch/>
          </p:blipFill>
          <p:spPr>
            <a:xfrm>
              <a:off x="7114003" y="4730481"/>
              <a:ext cx="1035709" cy="1024265"/>
            </a:xfrm>
            <a:prstGeom prst="ellipse">
              <a:avLst/>
            </a:prstGeom>
          </p:spPr>
        </p:pic>
        <p:sp>
          <p:nvSpPr>
            <p:cNvPr id="36" name="Овал 35"/>
            <p:cNvSpPr/>
            <p:nvPr/>
          </p:nvSpPr>
          <p:spPr>
            <a:xfrm>
              <a:off x="7106726" y="4730481"/>
              <a:ext cx="1050263" cy="1050263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 w="9525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6812996" y="4011927"/>
            <a:ext cx="2644411" cy="29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latin typeface="Century Gothic" panose="020B0502020202020204" pitchFamily="34" charset="0"/>
              </a:rPr>
              <a:t>ВИДЫ ФАСОК</a:t>
            </a:r>
            <a:endParaRPr lang="ru-RU" sz="13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644126" y="5813125"/>
            <a:ext cx="1260000" cy="27699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Прямая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936336" y="5811481"/>
            <a:ext cx="1260000" cy="27699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Полировочная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234058" y="5811480"/>
            <a:ext cx="1260000" cy="27699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Круглая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6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0" y="925059"/>
            <a:ext cx="12192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096109" y="871894"/>
            <a:ext cx="103225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ТЕХНИЧЕСКАЯ ИНФОРМАЦИЯ</a:t>
            </a:r>
            <a:endParaRPr lang="ru-RU" sz="3600" dirty="0">
              <a:latin typeface="Century Gothic" panose="020B0502020202020204" pitchFamily="34" charset="0"/>
              <a:ea typeface="Microsoft JhengHei UI Light" panose="020B0304030504040204" pitchFamily="34" charset="-12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096109" y="2133938"/>
            <a:ext cx="467007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entury Gothic" panose="020B0502020202020204" pitchFamily="34" charset="0"/>
              </a:rPr>
              <a:t>КОЛЛЕКЦИИ </a:t>
            </a:r>
            <a:r>
              <a:rPr lang="en-US" sz="1600" dirty="0" smtClean="0">
                <a:latin typeface="Century Gothic" panose="020B0502020202020204" pitchFamily="34" charset="0"/>
              </a:rPr>
              <a:t>AXIOME </a:t>
            </a:r>
            <a:r>
              <a:rPr lang="ru-RU" sz="1600" dirty="0" smtClean="0">
                <a:latin typeface="Century Gothic" panose="020B0502020202020204" pitchFamily="34" charset="0"/>
              </a:rPr>
              <a:t>И </a:t>
            </a:r>
            <a:r>
              <a:rPr lang="en-US" sz="1600" dirty="0" smtClean="0">
                <a:latin typeface="Century Gothic" panose="020B0502020202020204" pitchFamily="34" charset="0"/>
              </a:rPr>
              <a:t>TETRA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109" y="4132119"/>
            <a:ext cx="4732248" cy="94645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1096109" y="2716550"/>
            <a:ext cx="1151259" cy="1151259"/>
            <a:chOff x="1220466" y="2200692"/>
            <a:chExt cx="1440000" cy="144000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3700" y="2283588"/>
              <a:ext cx="1213531" cy="1274208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1220466" y="2200692"/>
              <a:ext cx="1440000" cy="14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2371724" y="2753570"/>
            <a:ext cx="34566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Использовать любые монтажные коробки немецкого стандарта, глубиной не менее 50 мм. Рекомендуется использование </a:t>
            </a:r>
            <a:r>
              <a:rPr lang="ru-RU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Legrand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Batibox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080161.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9525" y="4107005"/>
            <a:ext cx="5053092" cy="1007534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6185145" y="2716550"/>
            <a:ext cx="1151259" cy="1151259"/>
            <a:chOff x="1310995" y="3321602"/>
            <a:chExt cx="1151259" cy="115125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9283" y="3387876"/>
              <a:ext cx="1114682" cy="972503"/>
            </a:xfrm>
            <a:prstGeom prst="rect">
              <a:avLst/>
            </a:prstGeom>
          </p:spPr>
        </p:pic>
        <p:sp>
          <p:nvSpPr>
            <p:cNvPr id="55" name="Прямоугольник 54"/>
            <p:cNvSpPr/>
            <p:nvPr/>
          </p:nvSpPr>
          <p:spPr>
            <a:xfrm>
              <a:off x="1310995" y="3321602"/>
              <a:ext cx="1151259" cy="115125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6185145" y="2133938"/>
            <a:ext cx="494747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entury Gothic" panose="020B0502020202020204" pitchFamily="34" charset="0"/>
              </a:rPr>
              <a:t>КОЛЛЕКЦИЯ </a:t>
            </a:r>
            <a:r>
              <a:rPr lang="en-US" sz="1600" dirty="0" smtClean="0">
                <a:latin typeface="Century Gothic" panose="020B0502020202020204" pitchFamily="34" charset="0"/>
              </a:rPr>
              <a:t>SHERE</a:t>
            </a:r>
            <a:endParaRPr lang="ru-RU" sz="16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7426934" y="2716550"/>
            <a:ext cx="37056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Использовать только круглые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монтажные</a:t>
            </a:r>
            <a:r>
              <a:rPr lang="en-US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коробки 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немецкого стандарта,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глубиной</a:t>
            </a:r>
            <a:r>
              <a:rPr lang="en-US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не 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менее 50 мм. Рекомендуется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использование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Schneider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Electric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IMT35101.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696995" y="5618205"/>
            <a:ext cx="86497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46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0" y="925059"/>
            <a:ext cx="12192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096109" y="871894"/>
            <a:ext cx="103225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ТЕХНИЧЕСКАЯ ИНФОРМАЦИЯ</a:t>
            </a:r>
            <a:endParaRPr lang="ru-RU" sz="3600" dirty="0">
              <a:latin typeface="Century Gothic" panose="020B0502020202020204" pitchFamily="34" charset="0"/>
              <a:ea typeface="Microsoft JhengHei UI Light" panose="020B0304030504040204" pitchFamily="34" charset="-12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096109" y="2133938"/>
            <a:ext cx="467007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entury Gothic" panose="020B0502020202020204" pitchFamily="34" charset="0"/>
              </a:rPr>
              <a:t>КОЛЛЕКЦИИ </a:t>
            </a:r>
            <a:r>
              <a:rPr lang="en-US" sz="1600" dirty="0" smtClean="0">
                <a:latin typeface="Century Gothic" panose="020B0502020202020204" pitchFamily="34" charset="0"/>
              </a:rPr>
              <a:t>PETITE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96108" y="2782825"/>
            <a:ext cx="898947" cy="8670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146961" y="2753570"/>
            <a:ext cx="2398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Использовать специальные монтажные коробки уменьшенного размера.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185145" y="2785513"/>
            <a:ext cx="889200" cy="88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6185145" y="2133938"/>
            <a:ext cx="494747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entury Gothic" panose="020B0502020202020204" pitchFamily="34" charset="0"/>
              </a:rPr>
              <a:t>КОЛЛЕКЦИЯ </a:t>
            </a:r>
            <a:r>
              <a:rPr lang="en-US" sz="1600" dirty="0" smtClean="0">
                <a:latin typeface="Century Gothic" panose="020B0502020202020204" pitchFamily="34" charset="0"/>
              </a:rPr>
              <a:t>SHERE</a:t>
            </a:r>
            <a:endParaRPr lang="ru-RU" sz="16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8433249" y="2677748"/>
            <a:ext cx="2473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Использовать монтажные коробки итальянского стандарта. Рекомендовано </a:t>
            </a:r>
            <a:r>
              <a:rPr lang="en-US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VIMAR v71303, v71304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696995" y="5926963"/>
            <a:ext cx="86497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117038" y="2774812"/>
            <a:ext cx="887419" cy="8830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\\files\files\Документы сотрудников\Piksina\Розетки Lartisan\схемы\44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45" y="2834477"/>
            <a:ext cx="784072" cy="78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files\files\Документы сотрудников\Piksina\Розетки Lartisan\схемы\432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611" y="2850277"/>
            <a:ext cx="768272" cy="76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7251945" y="2793413"/>
            <a:ext cx="889200" cy="88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\\files\files\Документы сотрудников\Piksina\Розетки Lartisan\схемы\v713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080" y="2850278"/>
            <a:ext cx="840929" cy="73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files\files\Документы сотрудников\Piksina\Розетки Lartisan\схемы\v713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387" y="2883686"/>
            <a:ext cx="770340" cy="66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files\share\Общая\L'artisan\42-84plate_peti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08" y="3976951"/>
            <a:ext cx="538412" cy="106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5545" y="5122612"/>
            <a:ext cx="4395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2"/>
                </a:solidFill>
              </a:rPr>
              <a:t>42</a:t>
            </a:r>
            <a:endParaRPr lang="ru-RU" sz="105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1590891" y="4399010"/>
            <a:ext cx="4395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2"/>
                </a:solidFill>
              </a:rPr>
              <a:t>84</a:t>
            </a:r>
            <a:endParaRPr lang="ru-RU" sz="1050" dirty="0">
              <a:solidFill>
                <a:schemeClr val="bg2"/>
              </a:solidFill>
            </a:endParaRPr>
          </a:p>
        </p:txBody>
      </p:sp>
      <p:pic>
        <p:nvPicPr>
          <p:cNvPr id="1027" name="Picture 3" descr="\\files\share\Общая\L'artisan\42-128plate_petit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414" y="3833690"/>
            <a:ext cx="518481" cy="153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471885" y="5426377"/>
            <a:ext cx="4395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2"/>
                </a:solidFill>
              </a:rPr>
              <a:t>42</a:t>
            </a:r>
            <a:endParaRPr lang="ru-RU" sz="1050" dirty="0">
              <a:solidFill>
                <a:schemeClr val="bg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2932021" y="4483814"/>
            <a:ext cx="4395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2"/>
                </a:solidFill>
              </a:rPr>
              <a:t>128</a:t>
            </a:r>
            <a:endParaRPr lang="ru-RU" sz="1050" dirty="0">
              <a:solidFill>
                <a:schemeClr val="bg2"/>
              </a:solidFill>
            </a:endParaRPr>
          </a:p>
        </p:txBody>
      </p:sp>
      <p:pic>
        <p:nvPicPr>
          <p:cNvPr id="1028" name="Picture 4" descr="\\files\share\Общая\L'artisan\63plate_petit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113" y="4177677"/>
            <a:ext cx="761024" cy="76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 rot="16200000">
            <a:off x="4578688" y="4384859"/>
            <a:ext cx="4395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2"/>
                </a:solidFill>
              </a:rPr>
              <a:t>63</a:t>
            </a:r>
            <a:endParaRPr lang="ru-RU" sz="1050" dirty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12300" y="5001086"/>
            <a:ext cx="4395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2"/>
                </a:solidFill>
              </a:rPr>
              <a:t>63</a:t>
            </a:r>
            <a:endParaRPr lang="ru-RU" sz="1050" dirty="0">
              <a:solidFill>
                <a:schemeClr val="bg2"/>
              </a:solidFill>
            </a:endParaRPr>
          </a:p>
        </p:txBody>
      </p:sp>
      <p:pic>
        <p:nvPicPr>
          <p:cNvPr id="1029" name="Picture 5" descr="\\files\share\Общая\L'artisan\84-125plate_GranPrix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387" y="3845016"/>
            <a:ext cx="1001629" cy="149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 rot="16200000">
            <a:off x="7189011" y="4382331"/>
            <a:ext cx="4395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2"/>
                </a:solidFill>
              </a:rPr>
              <a:t>125</a:t>
            </a:r>
            <a:endParaRPr lang="ru-RU" sz="1050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88190" y="5377528"/>
            <a:ext cx="4395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2"/>
                </a:solidFill>
              </a:rPr>
              <a:t>84</a:t>
            </a:r>
            <a:endParaRPr lang="ru-RU" sz="1050" dirty="0">
              <a:solidFill>
                <a:schemeClr val="bg2"/>
              </a:solidFill>
            </a:endParaRPr>
          </a:p>
        </p:txBody>
      </p:sp>
      <p:pic>
        <p:nvPicPr>
          <p:cNvPr id="1030" name="Picture 6" descr="\\files\share\Общая\L'artisan\84-150plate_GranPrix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138" y="3838573"/>
            <a:ext cx="937775" cy="166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7897240" y="5510721"/>
            <a:ext cx="4395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2"/>
                </a:solidFill>
              </a:rPr>
              <a:t>84</a:t>
            </a:r>
            <a:endParaRPr lang="ru-RU" sz="1050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8439112" y="4472489"/>
            <a:ext cx="4395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2"/>
                </a:solidFill>
              </a:rPr>
              <a:t>150</a:t>
            </a:r>
            <a:endParaRPr lang="ru-RU" sz="1050" dirty="0">
              <a:solidFill>
                <a:schemeClr val="bg2"/>
              </a:solidFill>
            </a:endParaRPr>
          </a:p>
        </p:txBody>
      </p:sp>
      <p:pic>
        <p:nvPicPr>
          <p:cNvPr id="1031" name="Picture 7" descr="\\files\share\Общая\L'artisan\84-144_grand_prix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839" y="3765407"/>
            <a:ext cx="978222" cy="16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9124157" y="5413724"/>
            <a:ext cx="3814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2"/>
                </a:solidFill>
              </a:rPr>
              <a:t>84</a:t>
            </a:r>
            <a:endParaRPr lang="ru-RU" sz="1050" dirty="0">
              <a:solidFill>
                <a:schemeClr val="bg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16200000">
            <a:off x="9671251" y="4483814"/>
            <a:ext cx="4395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2"/>
                </a:solidFill>
              </a:rPr>
              <a:t>144</a:t>
            </a:r>
            <a:endParaRPr lang="ru-RU" sz="1050" dirty="0">
              <a:solidFill>
                <a:schemeClr val="bg2"/>
              </a:solidFill>
            </a:endParaRPr>
          </a:p>
        </p:txBody>
      </p:sp>
      <p:pic>
        <p:nvPicPr>
          <p:cNvPr id="1032" name="Picture 8" descr="\\files\share\Общая\L'artisan\84-168_grand_prix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117" y="3675413"/>
            <a:ext cx="971784" cy="193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413302" y="5576267"/>
            <a:ext cx="3814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2"/>
                </a:solidFill>
              </a:rPr>
              <a:t>84</a:t>
            </a:r>
            <a:endParaRPr lang="ru-RU" sz="105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16200000">
            <a:off x="10997091" y="4472488"/>
            <a:ext cx="4395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2"/>
                </a:solidFill>
              </a:rPr>
              <a:t>168</a:t>
            </a:r>
            <a:endParaRPr lang="ru-RU" sz="10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4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0" y="925059"/>
            <a:ext cx="12192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096109" y="871894"/>
            <a:ext cx="103225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МАРКЕТИНГОВЫЕ МАТЕРИАЛЫ</a:t>
            </a:r>
            <a:endParaRPr lang="ru-RU" sz="3600" dirty="0">
              <a:latin typeface="Century Gothic" panose="020B0502020202020204" pitchFamily="34" charset="0"/>
              <a:ea typeface="Microsoft JhengHei UI Light" panose="020B0304030504040204" pitchFamily="34" charset="-12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696995" y="5926963"/>
            <a:ext cx="86497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574" y="1680357"/>
            <a:ext cx="4362519" cy="32718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468" y="5355771"/>
            <a:ext cx="838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СТЕНД С ОБРАЗЦАМИ  ЭЛЕКТРОФУРНИТУРЫ И ЦВЕТОВОЙ ГАММЫ — 18 500 РУБЛЕЙ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95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735" y="2266567"/>
            <a:ext cx="4473146" cy="25724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952735" y="5037797"/>
            <a:ext cx="4473146" cy="33855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ЭЛЕКТРОФУРНИТУРА ПРЕМИУМ КЛАССА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  <a:ea typeface="Microsoft JhengHei UI Light" panose="020B0304030504040204" pitchFamily="34" charset="-12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87178" y="4839013"/>
            <a:ext cx="0" cy="16194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87184" y="6458466"/>
            <a:ext cx="170522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833816" y="3525685"/>
            <a:ext cx="40283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latin typeface="Bahnschrift SemiBold SemiConden" panose="020B0502040204020203" pitchFamily="34" charset="0"/>
                <a:ea typeface="Microsoft JhengHei UI Light" panose="020B0304030504040204" pitchFamily="34" charset="-120"/>
              </a:rPr>
              <a:t>НОВЫЙ УРОВЕНЬ</a:t>
            </a:r>
          </a:p>
          <a:p>
            <a:pPr algn="r"/>
            <a:r>
              <a:rPr lang="ru-RU" sz="2800" dirty="0" smtClean="0">
                <a:latin typeface="Bahnschrift SemiBold SemiConden" panose="020B0502040204020203" pitchFamily="34" charset="0"/>
                <a:ea typeface="Microsoft JhengHei UI Light" panose="020B0304030504040204" pitchFamily="34" charset="-120"/>
              </a:rPr>
              <a:t>ТЕХНОЛОГИИ КОМФОРТА</a:t>
            </a:r>
            <a:endParaRPr lang="ru-RU" sz="2800" dirty="0">
              <a:latin typeface="Bahnschrift SemiBold SemiConden" panose="020B0502040204020203" pitchFamily="34" charset="0"/>
              <a:ea typeface="Microsoft JhengHei UI Light" panose="020B0304030504040204" pitchFamily="34" charset="-12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3278659" y="4856499"/>
            <a:ext cx="358345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278657" y="5037797"/>
            <a:ext cx="3583459" cy="33855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МОСКВА, 2019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  <a:ea typeface="Microsoft JhengHei U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243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4130" y="1871590"/>
            <a:ext cx="9473513" cy="95753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Century Gothic" panose="020B0502020202020204" pitchFamily="34" charset="0"/>
              </a:rPr>
              <a:t>Продукция </a:t>
            </a:r>
            <a:r>
              <a:rPr lang="ru-RU" dirty="0" smtClean="0">
                <a:latin typeface="Century Gothic" panose="020B0502020202020204" pitchFamily="34" charset="0"/>
              </a:rPr>
              <a:t>			представлена </a:t>
            </a:r>
            <a:r>
              <a:rPr lang="ru-RU" dirty="0">
                <a:latin typeface="Century Gothic" panose="020B0502020202020204" pitchFamily="34" charset="0"/>
              </a:rPr>
              <a:t>на российском рынке с 2016 года. Изделия прошли сертификацию </a:t>
            </a:r>
            <a:r>
              <a:rPr lang="ru-RU" dirty="0" err="1">
                <a:latin typeface="Century Gothic" panose="020B0502020202020204" pitchFamily="34" charset="0"/>
              </a:rPr>
              <a:t>Росстандарта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smtClean="0">
                <a:latin typeface="Century Gothic" panose="020B0502020202020204" pitchFamily="34" charset="0"/>
              </a:rPr>
              <a:t>и отвечают </a:t>
            </a:r>
            <a:r>
              <a:rPr lang="ru-RU" dirty="0">
                <a:latin typeface="Century Gothic" panose="020B0502020202020204" pitchFamily="34" charset="0"/>
              </a:rPr>
              <a:t>мировым стандартам безопасности и качества.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05233" y="871894"/>
            <a:ext cx="37811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О КОМПАНИИ</a:t>
            </a:r>
            <a:endParaRPr lang="ru-RU" sz="3600" b="1" u="sng" dirty="0">
              <a:latin typeface="Century Gothic" panose="020B0502020202020204" pitchFamily="34" charset="0"/>
              <a:ea typeface="Microsoft JhengHei UI Light" panose="020B0304030504040204" pitchFamily="34" charset="-12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4059" y="3331901"/>
            <a:ext cx="94135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3600" b="1" u="sng" dirty="0" smtClean="0"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 </a:t>
            </a:r>
            <a:r>
              <a:rPr lang="en-US" sz="3600" b="1" u="sng" dirty="0" smtClean="0"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  </a:t>
            </a:r>
            <a:r>
              <a:rPr lang="ru-RU" sz="3600" b="1" u="sng" dirty="0"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 </a:t>
            </a:r>
            <a:r>
              <a:rPr lang="ru-RU" sz="3600" b="1" u="sng" dirty="0" smtClean="0"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                               СПЕЦИАЛИЗАЦИЯ</a:t>
            </a:r>
            <a:endParaRPr lang="ru-RU" sz="3600" b="1" u="sng" dirty="0">
              <a:latin typeface="Century Gothic" panose="020B0502020202020204" pitchFamily="34" charset="0"/>
              <a:ea typeface="Microsoft JhengHei UI Light" panose="020B0304030504040204" pitchFamily="34" charset="-12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8215" y="1930689"/>
            <a:ext cx="906017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L’аrtisan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33737" y="4179255"/>
            <a:ext cx="2736329" cy="3385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Franklin Gothic Demi" panose="020B0703020102020204" pitchFamily="34" charset="0"/>
                <a:ea typeface="MS Gothic" panose="020B0609070205080204" pitchFamily="49" charset="-128"/>
              </a:rPr>
              <a:t>СЛАБОТОЧНЫЕ ИЗДЕЛИЯ</a:t>
            </a:r>
            <a:endParaRPr lang="ru-RU" sz="1600" dirty="0">
              <a:solidFill>
                <a:schemeClr val="bg1"/>
              </a:solidFill>
              <a:latin typeface="Franklin Gothic Demi" panose="020B07030201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21626" y="5318195"/>
            <a:ext cx="1629319" cy="2616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Arial Narrow" panose="020B0606020202030204" pitchFamily="34" charset="0"/>
                <a:ea typeface="MS Gothic" panose="020B0609070205080204" pitchFamily="49" charset="-128"/>
              </a:rPr>
              <a:t>РОЗЕТКИ 220В </a:t>
            </a:r>
            <a:endParaRPr lang="ru-RU" sz="1100" dirty="0">
              <a:solidFill>
                <a:schemeClr val="bg1"/>
              </a:solidFill>
              <a:latin typeface="Arial Narrow" panose="020B0606020202030204" pitchFamily="34" charset="0"/>
              <a:ea typeface="MS Gothic" panose="020B0609070205080204" pitchFamily="49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33736" y="4600011"/>
            <a:ext cx="1617209" cy="2616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Arial Narrow" panose="020B0606020202030204" pitchFamily="34" charset="0"/>
                <a:ea typeface="MS Gothic" panose="020B0609070205080204" pitchFamily="49" charset="-128"/>
              </a:rPr>
              <a:t>СВЕТОРЕГУЛЯТОРЫ</a:t>
            </a:r>
            <a:endParaRPr lang="ru-RU" sz="1100" dirty="0">
              <a:solidFill>
                <a:schemeClr val="bg1"/>
              </a:solidFill>
              <a:latin typeface="Arial Narrow" panose="020B0606020202030204" pitchFamily="34" charset="0"/>
              <a:ea typeface="MS Gothic" panose="020B0609070205080204" pitchFamily="49" charset="-128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6203" y="4958664"/>
            <a:ext cx="1624742" cy="2616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Arial Narrow" panose="020B0606020202030204" pitchFamily="34" charset="0"/>
                <a:ea typeface="MS Gothic" panose="020B0609070205080204" pitchFamily="49" charset="-128"/>
              </a:rPr>
              <a:t>РЕГУЛЯТОРЫ ПОЛА</a:t>
            </a:r>
            <a:endParaRPr lang="ru-RU" sz="1100" dirty="0">
              <a:solidFill>
                <a:schemeClr val="bg1"/>
              </a:solidFill>
              <a:latin typeface="Arial Narrow" panose="020B0606020202030204" pitchFamily="34" charset="0"/>
              <a:ea typeface="MS Gothic" panose="020B0609070205080204" pitchFamily="49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47937" y="4600011"/>
            <a:ext cx="1022129" cy="9797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510674" y="4847828"/>
            <a:ext cx="906017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entury Gothic" panose="020B0502020202020204" pitchFamily="34" charset="0"/>
              </a:rPr>
              <a:t>LEGRAND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491438" y="5084982"/>
            <a:ext cx="918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ea typeface="MS Gothic" panose="020B0609070205080204" pitchFamily="49" charset="-128"/>
              </a:rPr>
              <a:t>ФРАНЦИЯ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574592" y="4180366"/>
            <a:ext cx="2736329" cy="3385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Franklin Gothic Demi" panose="020B0703020102020204" pitchFamily="34" charset="0"/>
                <a:ea typeface="MS Gothic" panose="020B0609070205080204" pitchFamily="49" charset="-128"/>
              </a:rPr>
              <a:t>ТУМБЛЕРЫ И КНОПКИ</a:t>
            </a:r>
            <a:endParaRPr lang="ru-RU" sz="1600" dirty="0">
              <a:solidFill>
                <a:schemeClr val="bg1"/>
              </a:solidFill>
              <a:latin typeface="Franklin Gothic Demi" panose="020B07030201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574591" y="4601122"/>
            <a:ext cx="1617209" cy="2616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Arial Narrow" panose="020B0606020202030204" pitchFamily="34" charset="0"/>
                <a:ea typeface="MS Gothic" panose="020B0609070205080204" pitchFamily="49" charset="-128"/>
              </a:rPr>
              <a:t>3 РАЗНЫЕ ФОРМЫ</a:t>
            </a:r>
            <a:endParaRPr lang="ru-RU" sz="1100" dirty="0">
              <a:solidFill>
                <a:schemeClr val="bg1"/>
              </a:solidFill>
              <a:latin typeface="Arial Narrow" panose="020B0606020202030204" pitchFamily="34" charset="0"/>
              <a:ea typeface="MS Gothic" panose="020B0609070205080204" pitchFamily="49" charset="-128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567058" y="4959775"/>
            <a:ext cx="1624742" cy="2616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Arial Narrow" panose="020B0606020202030204" pitchFamily="34" charset="0"/>
                <a:ea typeface="MS Gothic" panose="020B0609070205080204" pitchFamily="49" charset="-128"/>
              </a:rPr>
              <a:t>5 ПОДСВЕТОК</a:t>
            </a:r>
            <a:endParaRPr lang="ru-RU" sz="1100" dirty="0">
              <a:solidFill>
                <a:schemeClr val="bg1"/>
              </a:solidFill>
              <a:latin typeface="Arial Narrow" panose="020B0606020202030204" pitchFamily="34" charset="0"/>
              <a:ea typeface="MS Gothic" panose="020B0609070205080204" pitchFamily="49" charset="-128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288792" y="4601122"/>
            <a:ext cx="1022129" cy="9797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0351528" y="4848939"/>
            <a:ext cx="899605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Century Gothic" panose="020B0502020202020204" pitchFamily="34" charset="0"/>
              </a:rPr>
              <a:t>APEM</a:t>
            </a:r>
            <a:endParaRPr lang="ru-RU" sz="12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0332293" y="5086093"/>
            <a:ext cx="918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  <a:ea typeface="MS Gothic" panose="020B0609070205080204" pitchFamily="49" charset="-128"/>
              </a:rPr>
              <a:t>АМЕРИКА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  <a:ea typeface="MS Gothic" panose="020B0609070205080204" pitchFamily="49" charset="-128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773574" y="4179255"/>
            <a:ext cx="2848103" cy="3385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Franklin Gothic Demi" panose="020B0703020102020204" pitchFamily="34" charset="0"/>
                <a:ea typeface="MS Gothic" panose="020B0609070205080204" pitchFamily="49" charset="-128"/>
              </a:rPr>
              <a:t>ДЕКОРАТИВНЫЕ НАКЛАДКИ</a:t>
            </a:r>
            <a:endParaRPr lang="ru-RU" sz="1600" dirty="0">
              <a:solidFill>
                <a:schemeClr val="bg1"/>
              </a:solidFill>
              <a:latin typeface="Franklin Gothic Demi" panose="020B07030201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773575" y="4600011"/>
            <a:ext cx="2840854" cy="2616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Arial Narrow" panose="020B0606020202030204" pitchFamily="34" charset="0"/>
                <a:ea typeface="MS Gothic" panose="020B0609070205080204" pitchFamily="49" charset="-128"/>
              </a:rPr>
              <a:t>ЗАЩИТА ОТ ОКИСЛЕНИЯ</a:t>
            </a:r>
            <a:endParaRPr lang="ru-RU" sz="1100" dirty="0">
              <a:solidFill>
                <a:schemeClr val="bg1"/>
              </a:solidFill>
              <a:latin typeface="Arial Narrow" panose="020B0606020202030204" pitchFamily="34" charset="0"/>
              <a:ea typeface="MS Gothic" panose="020B0609070205080204" pitchFamily="49" charset="-128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773573" y="4958664"/>
            <a:ext cx="2848104" cy="2616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Arial Narrow" panose="020B0606020202030204" pitchFamily="34" charset="0"/>
                <a:ea typeface="MS Gothic" panose="020B0609070205080204" pitchFamily="49" charset="-128"/>
              </a:rPr>
              <a:t>ЗАЩИТА ОТ КОРРОЗИИ </a:t>
            </a:r>
            <a:endParaRPr lang="ru-RU" sz="1100" dirty="0">
              <a:solidFill>
                <a:schemeClr val="bg1"/>
              </a:solidFill>
              <a:latin typeface="Arial Narrow" panose="020B0606020202030204" pitchFamily="34" charset="0"/>
              <a:ea typeface="MS Gothic" panose="020B0609070205080204" pitchFamily="49" charset="-128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23783" y="0"/>
            <a:ext cx="540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20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925059"/>
            <a:ext cx="12192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34209" y="871893"/>
            <a:ext cx="102844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L’ARTISAN</a:t>
            </a:r>
            <a:r>
              <a:rPr lang="ru-RU" sz="3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 – ЭТО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 </a:t>
            </a:r>
            <a:endParaRPr lang="ru-RU" sz="3600" b="1" dirty="0">
              <a:solidFill>
                <a:schemeClr val="bg1"/>
              </a:solidFill>
              <a:latin typeface="Century Gothic" panose="020B0502020202020204" pitchFamily="34" charset="0"/>
              <a:ea typeface="Microsoft JhengHei UI Light" panose="020B0304030504040204" pitchFamily="34" charset="-12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07873" y="2354838"/>
            <a:ext cx="320488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Franklin Gothic Demi" panose="020B0703020102020204" pitchFamily="34" charset="0"/>
                <a:ea typeface="MS Gothic" panose="020B0609070205080204" pitchFamily="49" charset="-128"/>
              </a:rPr>
              <a:t>ИЗГОТОВЛЕНИЕ И ПОСТАВКА</a:t>
            </a:r>
            <a:endParaRPr lang="ru-RU" dirty="0">
              <a:solidFill>
                <a:schemeClr val="bg1"/>
              </a:solidFill>
              <a:latin typeface="Franklin Gothic Demi" panose="020B07030201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34209" y="2358935"/>
            <a:ext cx="320488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Franklin Gothic Demi" panose="020B0703020102020204" pitchFamily="34" charset="0"/>
                <a:ea typeface="MS Gothic" panose="020B0609070205080204" pitchFamily="49" charset="-128"/>
              </a:rPr>
              <a:t>ВАРИАТИВНОСТЬ</a:t>
            </a:r>
            <a:endParaRPr lang="ru-RU" dirty="0">
              <a:solidFill>
                <a:schemeClr val="bg1"/>
              </a:solidFill>
              <a:latin typeface="Franklin Gothic Demi" panose="020B07030201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21041" y="2358935"/>
            <a:ext cx="320488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Franklin Gothic Demi" panose="020B0703020102020204" pitchFamily="34" charset="0"/>
                <a:ea typeface="MS Gothic" panose="020B0609070205080204" pitchFamily="49" charset="-128"/>
              </a:rPr>
              <a:t>УНИВЕРСАЛЬНОСТЬ</a:t>
            </a:r>
            <a:endParaRPr lang="ru-RU" dirty="0">
              <a:solidFill>
                <a:schemeClr val="bg1"/>
              </a:solidFill>
              <a:latin typeface="Franklin Gothic Demi" panose="020B07030201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34209" y="2827636"/>
            <a:ext cx="3204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Century Gothic" panose="020B0502020202020204" pitchFamily="34" charset="0"/>
                <a:ea typeface="MS Gothic" panose="020B0609070205080204" pitchFamily="49" charset="-128"/>
              </a:rPr>
              <a:t>При изготовлении латунных пластин есть возможность комбинирования разных механизмов. 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65980" y="2833473"/>
            <a:ext cx="3286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Century Gothic" panose="020B0502020202020204" pitchFamily="34" charset="0"/>
                <a:ea typeface="MS Gothic" panose="020B0609070205080204" pitchFamily="49" charset="-128"/>
              </a:rPr>
              <a:t>Возможность использования не только стандартных немецких, а также английских, итальянских </a:t>
            </a:r>
            <a:r>
              <a:rPr lang="ru-RU" sz="1200" dirty="0" err="1" smtClean="0">
                <a:latin typeface="Century Gothic" panose="020B0502020202020204" pitchFamily="34" charset="0"/>
                <a:ea typeface="MS Gothic" panose="020B0609070205080204" pitchFamily="49" charset="-128"/>
              </a:rPr>
              <a:t>подрозетников</a:t>
            </a:r>
            <a:r>
              <a:rPr lang="ru-RU" sz="1200" dirty="0" smtClean="0">
                <a:latin typeface="Century Gothic" panose="020B0502020202020204" pitchFamily="34" charset="0"/>
                <a:ea typeface="MS Gothic" panose="020B0609070205080204" pitchFamily="49" charset="-128"/>
              </a:rPr>
              <a:t>. 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79701" y="2803140"/>
            <a:ext cx="3233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Century Gothic" panose="020B0502020202020204" pitchFamily="34" charset="0"/>
                <a:ea typeface="MS Gothic" panose="020B0609070205080204" pitchFamily="49" charset="-128"/>
              </a:rPr>
              <a:t>Оборудование готово к эксплуатации за 4 недели. Исключением являются только заказы свыше </a:t>
            </a:r>
            <a:r>
              <a:rPr lang="ru-RU" sz="1200" dirty="0" smtClean="0">
                <a:latin typeface="Century Gothic" panose="020B0502020202020204" pitchFamily="34" charset="0"/>
                <a:ea typeface="MS Gothic" panose="020B0609070205080204" pitchFamily="49" charset="-128"/>
              </a:rPr>
              <a:t>1 500 000 </a:t>
            </a:r>
            <a:r>
              <a:rPr lang="ru-RU" sz="1200" dirty="0">
                <a:latin typeface="Century Gothic" panose="020B0502020202020204" pitchFamily="34" charset="0"/>
                <a:ea typeface="MS Gothic" panose="020B0609070205080204" pitchFamily="49" charset="-128"/>
              </a:rPr>
              <a:t>рублей.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34210" y="4338052"/>
            <a:ext cx="3204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Century Gothic" panose="020B0502020202020204" pitchFamily="34" charset="0"/>
              </a:rPr>
              <a:t>К</a:t>
            </a:r>
            <a:r>
              <a:rPr lang="ru-RU" sz="1200" dirty="0" smtClean="0">
                <a:latin typeface="Century Gothic" panose="020B0502020202020204" pitchFamily="34" charset="0"/>
              </a:rPr>
              <a:t>омбинации </a:t>
            </a:r>
            <a:r>
              <a:rPr lang="ru-RU" sz="1200" dirty="0">
                <a:latin typeface="Century Gothic" panose="020B0502020202020204" pitchFamily="34" charset="0"/>
              </a:rPr>
              <a:t>выключателей на пластинах осуществляются только в пределах существующих вариантов.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109421" y="3677387"/>
            <a:ext cx="2715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ДРУГИЕ БРЕНДЫ –</a:t>
            </a:r>
            <a:r>
              <a:rPr lang="ru-RU" b="1" dirty="0"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 </a:t>
            </a:r>
            <a:r>
              <a:rPr lang="ru-RU" b="1" dirty="0" smtClean="0"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ЭТО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34209" y="4151871"/>
            <a:ext cx="97785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1134210" y="4307351"/>
            <a:ext cx="3204882" cy="7192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421040" y="4338052"/>
            <a:ext cx="3204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Century Gothic" panose="020B0502020202020204" pitchFamily="34" charset="0"/>
              </a:rPr>
              <a:t>Необходимость использования под-</a:t>
            </a:r>
            <a:r>
              <a:rPr lang="ru-RU" sz="1200" dirty="0" err="1" smtClean="0">
                <a:latin typeface="Century Gothic" panose="020B0502020202020204" pitchFamily="34" charset="0"/>
              </a:rPr>
              <a:t>розетников</a:t>
            </a:r>
            <a:r>
              <a:rPr lang="ru-RU" sz="1200" dirty="0" smtClean="0">
                <a:latin typeface="Century Gothic" panose="020B0502020202020204" pitchFamily="34" charset="0"/>
              </a:rPr>
              <a:t> собственного </a:t>
            </a:r>
            <a:r>
              <a:rPr lang="ru-RU" sz="1200" dirty="0" err="1" smtClean="0">
                <a:latin typeface="Century Gothic" panose="020B0502020202020204" pitchFamily="34" charset="0"/>
              </a:rPr>
              <a:t>производст-ва</a:t>
            </a:r>
            <a:r>
              <a:rPr lang="ru-RU" sz="1200" dirty="0" smtClean="0">
                <a:latin typeface="Century Gothic" panose="020B0502020202020204" pitchFamily="34" charset="0"/>
              </a:rPr>
              <a:t> определенных </a:t>
            </a:r>
            <a:r>
              <a:rPr lang="ru-RU" sz="1200" dirty="0">
                <a:latin typeface="Century Gothic" panose="020B0502020202020204" pitchFamily="34" charset="0"/>
              </a:rPr>
              <a:t>стандартов.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421041" y="4307352"/>
            <a:ext cx="3258660" cy="719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794901" y="4522717"/>
            <a:ext cx="31178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Century Gothic" panose="020B0502020202020204" pitchFamily="34" charset="0"/>
                <a:ea typeface="MS Gothic" panose="020B0609070205080204" pitchFamily="49" charset="-128"/>
              </a:rPr>
              <a:t>Сроки поставки от 8 недель.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794902" y="4309812"/>
            <a:ext cx="3117852" cy="7168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0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493" y="1855310"/>
            <a:ext cx="1634541" cy="16155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925059"/>
            <a:ext cx="12192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6109" y="871894"/>
            <a:ext cx="103225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КОЛЛЕКЦИЯ </a:t>
            </a:r>
            <a:r>
              <a:rPr lang="en-US" sz="3600" b="1" dirty="0" smtClean="0"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AXIOME</a:t>
            </a:r>
            <a:endParaRPr lang="ru-RU" sz="3600" dirty="0">
              <a:latin typeface="Century Gothic" panose="020B0502020202020204" pitchFamily="34" charset="0"/>
              <a:ea typeface="Microsoft JhengHei UI Light" panose="020B0304030504040204" pitchFamily="34" charset="-12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6110" y="1778114"/>
            <a:ext cx="5650919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AXIOME – это </a:t>
            </a:r>
            <a:r>
              <a:rPr lang="ru-RU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минималистичный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дизайн квадратной формы в духе современной классики. Изделия этой серии представлены в четырех размерах: 84х84 мм (однопостовая пластина), 84х 155 мм (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двухпостовая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пластина), 84х226 мм (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трехпостовая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пластина), 84х297 мм (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четырех ‑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постовая пластина).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275" y="1855189"/>
            <a:ext cx="1617836" cy="16042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193031" y="3769577"/>
            <a:ext cx="1754326" cy="27699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ВЫКЛЮЧАТЕЛЬ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475601" y="3758832"/>
            <a:ext cx="1754326" cy="27699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РАЗЪЕМ 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USB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96109" y="3771323"/>
            <a:ext cx="5650919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 Narrow" panose="020B0606020202030204" pitchFamily="34" charset="0"/>
              </a:rPr>
              <a:t>ВОЗМОЖНОЕ РАСПОЛОЖЕНИЕ ЭЛЕМЕНТОВ НА ПЛАСТИНАХ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09" y="4284344"/>
            <a:ext cx="1260000" cy="1260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096109" y="5683124"/>
            <a:ext cx="1260000" cy="27699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РАЗЪЕМ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TV</a:t>
            </a: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304" y="4284344"/>
            <a:ext cx="1260000" cy="1260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577304" y="5683123"/>
            <a:ext cx="1260000" cy="27699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РАЗЪЕМ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HDMI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499" y="4284344"/>
            <a:ext cx="1260000" cy="1260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058499" y="5675112"/>
            <a:ext cx="1260000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ДАТЧИК ДВИЖЕНИЯ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356" y="4284344"/>
            <a:ext cx="1260000" cy="1260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539694" y="5683123"/>
            <a:ext cx="1260000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ОДИНОЧНЫЙ ВЫКЛЮЧАТЕЛЬ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213" y="4284344"/>
            <a:ext cx="1260000" cy="126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070" y="4291883"/>
            <a:ext cx="1260000" cy="126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927" y="4284344"/>
            <a:ext cx="1260000" cy="126000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7007537" y="5683122"/>
            <a:ext cx="1260000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РОЗЕТКА С ЗАМЕЛЕНИЕМ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492070" y="5683122"/>
            <a:ext cx="1260000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ОДИНОЧНЫЙ РАЗЪЕМ 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RJ45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969927" y="5675111"/>
            <a:ext cx="126000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УПРАВЛЕНИЕ ЖАЛЮЗИ И ШТОРАМИ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193030" y="1766738"/>
            <a:ext cx="1754326" cy="17543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475601" y="1785914"/>
            <a:ext cx="1754326" cy="17543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4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5059"/>
            <a:ext cx="12192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6109" y="871894"/>
            <a:ext cx="103225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КОЛЛЕКЦИЯ </a:t>
            </a:r>
            <a:r>
              <a:rPr lang="en-US" sz="3600" b="1" dirty="0" smtClean="0"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AXIOME</a:t>
            </a:r>
            <a:endParaRPr lang="ru-RU" sz="3600" dirty="0">
              <a:latin typeface="Century Gothic" panose="020B0502020202020204" pitchFamily="34" charset="0"/>
              <a:ea typeface="Microsoft JhengHei UI Light" panose="020B0304030504040204" pitchFamily="34" charset="-12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6083" y="1855310"/>
            <a:ext cx="5650919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 Narrow" panose="020B0606020202030204" pitchFamily="34" charset="0"/>
              </a:rPr>
              <a:t>ВОЗМОЖНОЕ РАСПОЛОЖЕНИЕ ЭЛЕМЕНТОВ НА ПЛАСТИНАХ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6083" y="3701987"/>
            <a:ext cx="1260000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ДВОЙНОЙ ВЫКЛЮЧАТЕЛЬ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50917" y="3706881"/>
            <a:ext cx="1260000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ТРОЙНОЙ ВЫКЛЮЧАТЕЛЬ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17988" y="3701928"/>
            <a:ext cx="126000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УПРАВЛЕНИЕ ЖАЛЮЗИ И ШТОРАМИ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697002" y="3729924"/>
            <a:ext cx="1260000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ТЕРМОСТАТ ТЕПЛОГО ПОЛА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30854" y="6057744"/>
            <a:ext cx="1260000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ТРОЙНАЯ КНОПКА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97002" y="6057744"/>
            <a:ext cx="1260000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ЧЕТЫРЕ КНОПКИ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136873" y="6057744"/>
            <a:ext cx="1260000" cy="27699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РАЗЪЕМ 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TV-SAT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39" name="Picture 15" descr="\\files\files\Документы сотрудников\Piksina\Розетки Lartisan\схемы\2s84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83" y="2312147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\\files\files\Документы сотрудников\Piksina\Розетки Lartisan\схемы\3s848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17" y="2321018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\\files\files\Документы сотрудников\Piksina\Розетки Lartisan\схемы\ROLS848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988" y="2321018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\\files\files\Документы сотрудников\Piksina\Розетки Lartisan\схемы\TERM848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002" y="2321018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6185583" y="3714306"/>
            <a:ext cx="1260000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ДВОЙНОЙ РАЗЪЕМ 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RJ45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44" name="Picture 20" descr="\\files\files\Документы сотрудников\Piksina\Розетки Lartisan\схемы\1b848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83" y="4648129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306083" y="6049310"/>
            <a:ext cx="1260000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ОДИНОЧНАЯ КНОПКА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45" name="Picture 21" descr="\\files\files\Документы сотрудников\Piksina\Розетки Lartisan\схемы\2b848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17" y="4664855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1750917" y="6049309"/>
            <a:ext cx="1260000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ДВОЙНАЯ КНОПКА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46" name="Picture 22" descr="\\files\files\Документы сотрудников\Piksina\Розетки Lartisan\схемы\3b848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854" y="4651628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\\files\files\Документы сотрудников\Piksina\Розетки Lartisan\схемы\4b848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002" y="4651628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6174010" y="6057744"/>
            <a:ext cx="1260000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РОЗЕТКА С КРЫШКОЙ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48" name="Picture 24" descr="\\files\files\Документы сотрудников\Piksina\Розетки Lartisan\схемы\2xRJ45848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583" y="2321018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files\files\Документы сотрудников\Piksina\Розетки Lartisan\схемы\PCAC848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010" y="4651628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files\files\Документы сотрудников\Piksina\Розетки Lartisan\схемы\blank8484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041" y="2321018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7650041" y="3734801"/>
            <a:ext cx="1260000" cy="27699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ЗАГЛУШКА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650041" y="6057744"/>
            <a:ext cx="126000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ПОВОРОТНЫЙ СВЕТОРЕГУЛЯТОР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8" name="Picture 4" descr="\\files\files\Документы сотрудников\Piksina\Розетки Lartisan\схемы\VAR8484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041" y="4664855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files\files\Документы сотрудников\Piksina\Розетки Lartisan\схемы\USBch8484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17" y="2312147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9094717" y="3755577"/>
            <a:ext cx="126000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ЗАРЯДНОЕ УСТРОЙСТВО 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USB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546257" y="6035322"/>
            <a:ext cx="1260000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АКУСТИЧЕСКИЙ РА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З</a:t>
            </a: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ЪЕМ 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MONO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30" name="Picture 6" descr="\\files\files\Документы сотрудников\Piksina\Розетки Lartisan\схемы\TV-SAT8484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873" y="4664855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files\files\Документы сотрудников\Piksina\Розетки Lartisan\схемы\cable_outD13_8484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257" y="2305288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10546257" y="3755576"/>
            <a:ext cx="1260000" cy="27699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ВЫВОД КАБЕЛЯ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32" name="Picture 8" descr="\\files\files\Документы сотрудников\Piksina\Розетки Lartisan\схемы\audio_8484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257" y="4648129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8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5059"/>
            <a:ext cx="12192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6109" y="871894"/>
            <a:ext cx="103225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КОЛЛЕКЦИЯ </a:t>
            </a:r>
            <a:r>
              <a:rPr lang="en-US" sz="3600" b="1" dirty="0" smtClean="0"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SPHERE</a:t>
            </a:r>
            <a:endParaRPr lang="ru-RU" sz="3600" dirty="0">
              <a:latin typeface="Century Gothic" panose="020B0502020202020204" pitchFamily="34" charset="0"/>
              <a:ea typeface="Microsoft JhengHei UI Light" panose="020B0304030504040204" pitchFamily="34" charset="-12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6110" y="1778114"/>
            <a:ext cx="1013381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Изделия этой серии представлены в четырех размерах: 84х84 мм (однопостовая пластина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),</a:t>
            </a: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84х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155 мм (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двухпостовая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пластина), 84х226 мм (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трехпостовая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пластина), 84х297 мм (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четырех‑постовая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пластина).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94422" y="2878335"/>
            <a:ext cx="4835503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 Narrow" panose="020B0606020202030204" pitchFamily="34" charset="0"/>
              </a:rPr>
              <a:t>ВОЗМОЖНОЕ РАСПОЛОЖЕНИЕ ЭЛЕМЕНТОВ НА ПЛАСТИНАХ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96109" y="4867056"/>
            <a:ext cx="1754326" cy="27699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ВЫКЛЮЧАТЕЛЬ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802" y="2936512"/>
            <a:ext cx="2688719" cy="1595105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3100548" y="2878335"/>
            <a:ext cx="3062470" cy="17543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395" y="2944715"/>
            <a:ext cx="1548633" cy="1581267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096109" y="2879642"/>
            <a:ext cx="1754326" cy="17543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100548" y="4863305"/>
            <a:ext cx="3062470" cy="27699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ВЫКЛЮЧАТЕЛЬ И РОЗЕТКА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670" y="3530348"/>
            <a:ext cx="1080000" cy="1080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7255" y="3498282"/>
            <a:ext cx="1080000" cy="1080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930" y="3498282"/>
            <a:ext cx="1080000" cy="1080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131" y="3530348"/>
            <a:ext cx="1080000" cy="1080000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413131" y="5467350"/>
            <a:ext cx="51955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323131" y="4770971"/>
            <a:ext cx="1260000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ДАТЧИК ДВИЖЕНИЯ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686930" y="4771459"/>
            <a:ext cx="1260000" cy="27699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РАЗЪЕМ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HDMI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027255" y="4774722"/>
            <a:ext cx="1260000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ДВОЙНОЙ РАЗЪЕМ 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RJ45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348670" y="4774722"/>
            <a:ext cx="1260000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ОДИНОЧНЫЙ ВЫКЛЮЧАТЕЛЬ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8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5059"/>
            <a:ext cx="12192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6109" y="871894"/>
            <a:ext cx="103225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КОЛЛЕКЦИЯ </a:t>
            </a:r>
            <a:r>
              <a:rPr lang="en-US" sz="3600" b="1" dirty="0" smtClean="0"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SPHERE</a:t>
            </a:r>
            <a:endParaRPr lang="ru-RU" sz="3600" dirty="0">
              <a:latin typeface="Century Gothic" panose="020B0502020202020204" pitchFamily="34" charset="0"/>
              <a:ea typeface="Microsoft JhengHei UI Light" panose="020B0304030504040204" pitchFamily="34" charset="-12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634" y="1908484"/>
            <a:ext cx="5652654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 Narrow" panose="020B0606020202030204" pitchFamily="34" charset="0"/>
              </a:rPr>
              <a:t>ВОЗМОЖНОЕ РАСПОЛОЖЕНИЕ ЭЛЕМЕНТОВ НА ПЛАСТИНАХ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pic>
        <p:nvPicPr>
          <p:cNvPr id="3074" name="Picture 2" descr="\\files\files\Документы сотрудников\Piksina\Розетки Lartisan\схемы\1b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9" y="244674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66109" y="3758549"/>
            <a:ext cx="1260000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ОДИНОЧНАЯ КНОПКА</a:t>
            </a:r>
          </a:p>
        </p:txBody>
      </p:sp>
      <p:pic>
        <p:nvPicPr>
          <p:cNvPr id="3075" name="Picture 3" descr="\\files\files\Документы сотрудников\Piksina\Розетки Lartisan\схемы\2s8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883" y="244716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980883" y="3767807"/>
            <a:ext cx="1260000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ДВОЙНОЙ ВЫКЛЮЧАТЕЛЬ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6" name="Picture 4" descr="\\files\files\Документы сотрудников\Piksina\Розетки Lartisan\схемы\cable_outD13_8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387" y="244716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627387" y="3748657"/>
            <a:ext cx="1260000" cy="27699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ВЫВОД КАБЕЛЯ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7" name="Picture 5" descr="\\files\files\Документы сотрудников\Piksina\Розетки Lartisan\схемы\2b8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883" y="244674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2270883" y="3778342"/>
            <a:ext cx="1260000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ДВОЙНАЯ КНОПКА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352224" y="3760538"/>
            <a:ext cx="126000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УПРАВЛЕНИЕ ЖАЛЮЗИ И ШТОРАМИ</a:t>
            </a:r>
          </a:p>
        </p:txBody>
      </p:sp>
      <p:pic>
        <p:nvPicPr>
          <p:cNvPr id="3079" name="Picture 7" descr="\\files\files\Документы сотрудников\Piksina\Розетки Lartisan\схемы\ROLS8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24" y="244674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\\files\files\Документы сотрудников\Piksina\Розетки Lartisan\схемы\ROLB8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713" y="244674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8994713" y="3734816"/>
            <a:ext cx="126000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УПРАВЛЕНИЕ ЖАЛЮЗИ И ШТОРАМИ</a:t>
            </a:r>
          </a:p>
        </p:txBody>
      </p:sp>
      <p:pic>
        <p:nvPicPr>
          <p:cNvPr id="3081" name="Picture 9" descr="\\files\files\Документы сотрудников\Piksina\Розетки Lartisan\схемы\TERM8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984" y="244716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10646984" y="3740763"/>
            <a:ext cx="1260000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ТЕРМОСТАТ ТЕПЛОГО ПОЛА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082" name="Picture 10" descr="\\files\files\Документы сотрудников\Piksina\Розетки Lartisan\схемы\TVSIMPLE8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9" y="451376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466109" y="5821623"/>
            <a:ext cx="1260000" cy="27699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РАЗЪЕМ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TV</a:t>
            </a: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083" name="Picture 11" descr="\\files\files\Документы сотрудников\Piksina\Розетки Lartisan\схемы\TV-SAT8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61" y="451376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1886961" y="5824337"/>
            <a:ext cx="1260000" cy="27699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РАЗЪЕМ 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TV-SAT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084" name="Picture 12" descr="\\files\files\Документы сотрудников\Piksina\Розетки Lartisan\схемы\USBch8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83" y="451376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3350883" y="5824337"/>
            <a:ext cx="126000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ЗАРЯДНОЕ УСТРОЙСТВО 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USB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085" name="Picture 13" descr="\\files\files\Документы сотрудников\Piksina\Розетки Lartisan\схемы\VAR84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00" y="451376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4836000" y="5821623"/>
            <a:ext cx="126000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ПОВОРОТНЫЙ СВЕТОРЕГУЛЯТОР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086" name="Picture 14" descr="\\files\files\Документы сотрудников\Piksina\Розетки Lartisan\схемы\RJ4584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919" y="451376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6324919" y="5821622"/>
            <a:ext cx="1260000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ОДИНОЧНЫЙ РАЗЪЕМ 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RJ45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087" name="Picture 15" descr="\\files\files\Документы сотрудников\Piksina\Розетки Lartisan\схемы\PC84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713" y="451376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7824713" y="5821621"/>
            <a:ext cx="1260000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РОЗЕТКА С ЗАМЕЛЕНИЕМ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088" name="Picture 16" descr="\\files\files\Документы сотрудников\Piksina\Розетки Lartisan\схемы\blank84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103" y="451376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9286103" y="5824337"/>
            <a:ext cx="1260000" cy="27699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ЗАГЛУШКА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089" name="Picture 17" descr="\\files\files\Документы сотрудников\Piksina\Розетки Lartisan\схемы\audio_84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984" y="451376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10646984" y="5826994"/>
            <a:ext cx="1260000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АКУСТИЧЕСКИЙ РА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З</a:t>
            </a: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ЪЕМ 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MONO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0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6109" y="871894"/>
            <a:ext cx="103225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КОЛЛЕКЦИЯ </a:t>
            </a:r>
            <a:r>
              <a:rPr lang="en-US" sz="3600" b="1" dirty="0" smtClean="0"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SPHERE</a:t>
            </a:r>
            <a:endParaRPr lang="ru-RU" sz="3600" dirty="0">
              <a:latin typeface="Century Gothic" panose="020B0502020202020204" pitchFamily="34" charset="0"/>
              <a:ea typeface="Microsoft JhengHei UI Light" panose="020B0304030504040204" pitchFamily="34" charset="-12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23783" y="0"/>
            <a:ext cx="54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05233" y="871894"/>
            <a:ext cx="80335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u="sng" dirty="0" smtClean="0">
                <a:solidFill>
                  <a:schemeClr val="bg1"/>
                </a:solidFill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КОЛЛЕКЦИЯ</a:t>
            </a:r>
            <a:r>
              <a:rPr lang="ru-RU" sz="3600" b="1" u="sng" dirty="0" smtClean="0">
                <a:solidFill>
                  <a:schemeClr val="bg1"/>
                </a:solidFill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 </a:t>
            </a:r>
            <a:r>
              <a:rPr lang="en-US" sz="3600" b="1" u="sng" dirty="0" smtClean="0">
                <a:solidFill>
                  <a:schemeClr val="bg1"/>
                </a:solidFill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TETRA</a:t>
            </a:r>
            <a:endParaRPr lang="ru-RU" sz="3600" b="1" u="sng" dirty="0">
              <a:solidFill>
                <a:schemeClr val="bg1"/>
              </a:solidFill>
              <a:latin typeface="Century Gothic" panose="020B0502020202020204" pitchFamily="34" charset="0"/>
              <a:ea typeface="Microsoft JhengHei UI Light" panose="020B0304030504040204" pitchFamily="34" charset="-12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02381" y="1884261"/>
            <a:ext cx="72665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TETRA в кнопочном исполнении подходит для систем «Умный дом». Изделия этой серии представлены в четырех размерах: 84х84 мм (однопостовая пластина), 84х 155 мм (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двухпостовая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пластина), 84х226 мм (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трехпостовая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пластина), 84х297 мм (четырех‑ постовая пластина).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225" y="1996820"/>
            <a:ext cx="1635711" cy="1646333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830918" y="1951672"/>
            <a:ext cx="1754326" cy="17543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293" y="4031312"/>
            <a:ext cx="1688481" cy="1703196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806742" y="3997031"/>
            <a:ext cx="1785393" cy="18009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308" y="3286828"/>
            <a:ext cx="1620000" cy="16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018" y="3286828"/>
            <a:ext cx="1620000" cy="162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790" y="3286828"/>
            <a:ext cx="1620000" cy="1620000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3902308" y="5437768"/>
            <a:ext cx="391530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\\files\files\Документы сотрудников\Piksina\Розетки Lartisan\схемы\TETRA\T3b848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883" y="3286828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81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6109" y="871894"/>
            <a:ext cx="103225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КОЛЛЕКЦИЯ </a:t>
            </a:r>
            <a:r>
              <a:rPr lang="en-US" sz="3600" b="1" dirty="0" smtClean="0"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SPHERE</a:t>
            </a:r>
            <a:endParaRPr lang="ru-RU" sz="3600" dirty="0">
              <a:latin typeface="Century Gothic" panose="020B0502020202020204" pitchFamily="34" charset="0"/>
              <a:ea typeface="Microsoft JhengHei UI Light" panose="020B0304030504040204" pitchFamily="34" charset="-12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23783" y="0"/>
            <a:ext cx="54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05233" y="871894"/>
            <a:ext cx="80335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u="sng" dirty="0" smtClean="0">
                <a:solidFill>
                  <a:schemeClr val="bg1"/>
                </a:solidFill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КОЛЛЕКЦИЯ</a:t>
            </a:r>
            <a:r>
              <a:rPr lang="ru-RU" sz="3600" b="1" u="sng" dirty="0" smtClean="0">
                <a:solidFill>
                  <a:schemeClr val="bg1"/>
                </a:solidFill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 </a:t>
            </a:r>
            <a:r>
              <a:rPr lang="en-US" sz="3600" b="1" u="sng" dirty="0" smtClean="0">
                <a:solidFill>
                  <a:schemeClr val="bg1"/>
                </a:solidFill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TETRA</a:t>
            </a:r>
            <a:endParaRPr lang="ru-RU" sz="3600" b="1" u="sng" dirty="0">
              <a:solidFill>
                <a:schemeClr val="bg1"/>
              </a:solidFill>
              <a:latin typeface="Century Gothic" panose="020B0502020202020204" pitchFamily="34" charset="0"/>
              <a:ea typeface="Microsoft JhengHei UI Light" panose="020B0304030504040204" pitchFamily="34" charset="-12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05233" y="1855309"/>
            <a:ext cx="5650919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 Narrow" panose="020B0606020202030204" pitchFamily="34" charset="0"/>
              </a:rPr>
              <a:t>ВОЗМОЖНОЕ РАСПОЛОЖЕНИЕ ЭЛЕМЕНТОВ НА ПЛАСТИНАХ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pic>
        <p:nvPicPr>
          <p:cNvPr id="5125" name="Picture 5" descr="\\files\files\Документы сотрудников\Piksina\Розетки Lartisan\схемы\TETRA\T1B126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233" y="3074412"/>
            <a:ext cx="614798" cy="181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\\files\files\Документы сотрудников\Piksina\Розетки Lartisan\схемы\TETRA\T2B1264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7569" y="3074412"/>
            <a:ext cx="610761" cy="180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\\files\files\Документы сотрудников\Piksina\Розетки Lartisan\схемы\TETRA\T3B126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867" y="3052603"/>
            <a:ext cx="614798" cy="181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\\files\files\Документы сотрудников\Piksina\Розетки Lartisan\схемы\TETRA\T4B1264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804" y="3062485"/>
            <a:ext cx="611453" cy="180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\\files\files\Документы сотрудников\Piksina\Розетки Lartisan\схемы\TETRA\T2B1268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387" y="3074412"/>
            <a:ext cx="1209109" cy="180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files\files\Документы сотрудников\Piksina\Розетки Lartisan\схемы\TETRA\T1B1268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12961" y="3074412"/>
            <a:ext cx="1201125" cy="179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files\files\Документы сотрудников\Piksina\Розетки Lartisan\схемы\TETRA\T3B1268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416" y="3074411"/>
            <a:ext cx="1201125" cy="179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files\files\Документы сотрудников\Piksina\Розетки Lartisan\схемы\TETRA\T4B1268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478" y="3052603"/>
            <a:ext cx="1201124" cy="179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files\files\Документы сотрудников\Piksina\Розетки Lartisan\схемы\TETRA\T6B1268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730" y="3052603"/>
            <a:ext cx="1193140" cy="178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05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Небесная</Template>
  <TotalTime>3787</TotalTime>
  <Words>659</Words>
  <Application>Microsoft Office PowerPoint</Application>
  <PresentationFormat>Произвольный</PresentationFormat>
  <Paragraphs>155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Небеса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Клоц Павел</dc:creator>
  <cp:lastModifiedBy>Пиксина Анна Валентиновна</cp:lastModifiedBy>
  <cp:revision>134</cp:revision>
  <dcterms:created xsi:type="dcterms:W3CDTF">2019-03-24T16:58:22Z</dcterms:created>
  <dcterms:modified xsi:type="dcterms:W3CDTF">2019-05-22T13:54:53Z</dcterms:modified>
</cp:coreProperties>
</file>