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459" r:id="rId3"/>
    <p:sldId id="456" r:id="rId4"/>
    <p:sldId id="458" r:id="rId5"/>
    <p:sldId id="454" r:id="rId6"/>
    <p:sldId id="274" r:id="rId7"/>
    <p:sldId id="453" r:id="rId8"/>
    <p:sldId id="443" r:id="rId9"/>
    <p:sldId id="444" r:id="rId10"/>
    <p:sldId id="445" r:id="rId11"/>
    <p:sldId id="446" r:id="rId12"/>
    <p:sldId id="447" r:id="rId13"/>
    <p:sldId id="457" r:id="rId14"/>
    <p:sldId id="45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Титульный лист" id="{BDDB304B-E77C-489C-BB34-6074579F67D0}">
          <p14:sldIdLst>
            <p14:sldId id="276"/>
            <p14:sldId id="281"/>
            <p14:sldId id="456"/>
            <p14:sldId id="458"/>
            <p14:sldId id="454"/>
            <p14:sldId id="274"/>
            <p14:sldId id="453"/>
            <p14:sldId id="443"/>
            <p14:sldId id="444"/>
            <p14:sldId id="445"/>
            <p14:sldId id="446"/>
            <p14:sldId id="447"/>
            <p14:sldId id="457"/>
            <p14:sldId id="455"/>
          </p14:sldIdLst>
        </p14:section>
      </p14:sectionLst>
    </p:ext>
    <p:ext uri="{EFAFB233-063F-42B5-8137-9DF3F51BA10A}">
      <p15:sldGuideLst xmlns:p15="http://schemas.microsoft.com/office/powerpoint/2012/main" xmlns="">
        <p15:guide id="1" orient="horz" pos="2183" userDrawn="1">
          <p15:clr>
            <a:srgbClr val="A4A3A4"/>
          </p15:clr>
        </p15:guide>
        <p15:guide id="2" pos="211" userDrawn="1">
          <p15:clr>
            <a:srgbClr val="A4A3A4"/>
          </p15:clr>
        </p15:guide>
        <p15:guide id="3" pos="3840" userDrawn="1">
          <p15:clr>
            <a:srgbClr val="A4A3A4"/>
          </p15:clr>
        </p15:guide>
        <p15:guide id="4" pos="7469" userDrawn="1">
          <p15:clr>
            <a:srgbClr val="A4A3A4"/>
          </p15:clr>
        </p15:guide>
        <p15:guide id="5" orient="horz" pos="4088" userDrawn="1">
          <p15:clr>
            <a:srgbClr val="A4A3A4"/>
          </p15:clr>
        </p15:guide>
        <p15:guide id="6" orient="horz" pos="2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ёна Татаринова" initials="АТ"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F5869"/>
    <a:srgbClr val="0B404F"/>
    <a:srgbClr val="10586E"/>
    <a:srgbClr val="083D4D"/>
    <a:srgbClr val="333F50"/>
    <a:srgbClr val="7030A0"/>
    <a:srgbClr val="FFFFA3"/>
    <a:srgbClr val="FF7D7D"/>
    <a:srgbClr val="CC66FF"/>
    <a:srgbClr val="B59DC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04" autoAdjust="0"/>
    <p:restoredTop sz="88530" autoAdjust="0"/>
  </p:normalViewPr>
  <p:slideViewPr>
    <p:cSldViewPr snapToGrid="0">
      <p:cViewPr>
        <p:scale>
          <a:sx n="66" d="100"/>
          <a:sy n="66" d="100"/>
        </p:scale>
        <p:origin x="-942" y="-48"/>
      </p:cViewPr>
      <p:guideLst>
        <p:guide orient="horz" pos="2183"/>
        <p:guide orient="horz" pos="4088"/>
        <p:guide orient="horz" pos="255"/>
        <p:guide pos="211"/>
        <p:guide pos="3840"/>
        <p:guide pos="746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88841-D7C8-4B32-9F06-6952FF0FD392}" type="datetimeFigureOut">
              <a:rPr lang="ru-RU" smtClean="0"/>
              <a:pPr/>
              <a:t>13.09.2019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7D930-34F6-4CBE-9B7D-E7908E0AB9FF}" type="slidenum">
              <a:rPr lang="ru-RU" smtClean="0"/>
              <a:pPr/>
              <a:t>‹#›</a:t>
            </a:fld>
            <a:endParaRPr lang="ru-RU"/>
          </a:p>
        </p:txBody>
      </p:sp>
    </p:spTree>
    <p:extLst>
      <p:ext uri="{BB962C8B-B14F-4D97-AF65-F5344CB8AC3E}">
        <p14:creationId xmlns="" xmlns:p14="http://schemas.microsoft.com/office/powerpoint/2010/main" val="156400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iz.ampir.r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Коллеги, добрый день! Мы приложили</a:t>
            </a:r>
            <a:r>
              <a:rPr lang="ru-RU" baseline="0" dirty="0" smtClean="0">
                <a:solidFill>
                  <a:schemeClr val="bg1"/>
                </a:solidFill>
              </a:rPr>
              <a:t> невероятные усилия и с гордостью презентуем Вам наше предложение.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rPr>
              <a:t>Тенденции нынешнего рынка не стоят на месте и в современных</a:t>
            </a:r>
            <a:r>
              <a:rPr lang="ru-RU" baseline="0" dirty="0" smtClean="0">
                <a:solidFill>
                  <a:schemeClr val="bg1"/>
                </a:solidFill>
              </a:rPr>
              <a:t> условиях </a:t>
            </a:r>
            <a:r>
              <a:rPr lang="ru-RU" dirty="0" smtClean="0">
                <a:solidFill>
                  <a:schemeClr val="bg1"/>
                </a:solidFill>
              </a:rPr>
              <a:t>развития бизнеса хочется охватить все новые возможности продвижения продукта и услуг.</a:t>
            </a:r>
          </a:p>
        </p:txBody>
      </p:sp>
      <p:sp>
        <p:nvSpPr>
          <p:cNvPr id="4" name="Номер слайда 3"/>
          <p:cNvSpPr>
            <a:spLocks noGrp="1"/>
          </p:cNvSpPr>
          <p:nvPr>
            <p:ph type="sldNum" sz="quarter" idx="10"/>
          </p:nvPr>
        </p:nvSpPr>
        <p:spPr/>
        <p:txBody>
          <a:bodyPr/>
          <a:lstStyle/>
          <a:p>
            <a:fld id="{D517D930-34F6-4CBE-9B7D-E7908E0AB9FF}" type="slidenum">
              <a:rPr lang="ru-RU" smtClean="0"/>
              <a:pPr/>
              <a:t>1</a:t>
            </a:fld>
            <a:endParaRPr lang="ru-RU" dirty="0"/>
          </a:p>
        </p:txBody>
      </p:sp>
    </p:spTree>
    <p:extLst>
      <p:ext uri="{BB962C8B-B14F-4D97-AF65-F5344CB8AC3E}">
        <p14:creationId xmlns="" xmlns:p14="http://schemas.microsoft.com/office/powerpoint/2010/main" val="376022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Назовите проект и загрузите обложку: в качестве обложки может служить визуализация. </a:t>
            </a:r>
          </a:p>
          <a:p>
            <a:pPr lvl="0"/>
            <a:r>
              <a:rPr lang="ru-RU" sz="1200" kern="1200" dirty="0" smtClean="0">
                <a:solidFill>
                  <a:schemeClr val="tx1"/>
                </a:solidFill>
                <a:effectLst/>
                <a:latin typeface="+mn-lt"/>
                <a:ea typeface="+mn-ea"/>
                <a:cs typeface="+mn-cs"/>
              </a:rPr>
              <a:t>Загрузите файлы проекта: это могут быть файлы </a:t>
            </a:r>
            <a:r>
              <a:rPr lang="en-US" sz="1200" kern="1200" dirty="0" err="1" smtClean="0">
                <a:solidFill>
                  <a:schemeClr val="tx1"/>
                </a:solidFill>
                <a:effectLst/>
                <a:latin typeface="+mn-lt"/>
                <a:ea typeface="+mn-ea"/>
                <a:cs typeface="+mn-cs"/>
              </a:rPr>
              <a:t>xls</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pptx</a:t>
            </a:r>
            <a:r>
              <a:rPr lang="ru-RU" sz="1200" kern="1200" dirty="0" smtClean="0">
                <a:solidFill>
                  <a:schemeClr val="tx1"/>
                </a:solidFill>
                <a:effectLst/>
                <a:latin typeface="+mn-lt"/>
                <a:ea typeface="+mn-ea"/>
                <a:cs typeface="+mn-cs"/>
              </a:rPr>
              <a:t> и </a:t>
            </a:r>
            <a:r>
              <a:rPr lang="en-US" sz="1200" kern="1200" dirty="0" smtClean="0">
                <a:solidFill>
                  <a:schemeClr val="tx1"/>
                </a:solidFill>
                <a:effectLst/>
                <a:latin typeface="+mn-lt"/>
                <a:ea typeface="+mn-ea"/>
                <a:cs typeface="+mn-cs"/>
              </a:rPr>
              <a:t>pdf</a:t>
            </a:r>
            <a:r>
              <a:rPr lang="ru-RU" sz="1200" kern="1200" dirty="0" smtClean="0">
                <a:solidFill>
                  <a:schemeClr val="tx1"/>
                </a:solidFill>
                <a:effectLst/>
                <a:latin typeface="+mn-lt"/>
                <a:ea typeface="+mn-ea"/>
                <a:cs typeface="+mn-cs"/>
              </a:rPr>
              <a:t>. В файлах должно находиться подробное описание проекта: спецификация или чертежи. </a:t>
            </a:r>
          </a:p>
          <a:p>
            <a:pPr lvl="0"/>
            <a:r>
              <a:rPr lang="ru-RU" sz="1200" kern="1200" dirty="0" smtClean="0">
                <a:solidFill>
                  <a:schemeClr val="tx1"/>
                </a:solidFill>
                <a:effectLst/>
                <a:latin typeface="+mn-lt"/>
                <a:ea typeface="+mn-ea"/>
                <a:cs typeface="+mn-cs"/>
              </a:rPr>
              <a:t>Оставьте данные о клиенте: заполняем данные, указываем контактный номер клиента. </a:t>
            </a:r>
          </a:p>
          <a:p>
            <a:r>
              <a:rPr lang="ru-RU" sz="1200" kern="1200" dirty="0" smtClean="0">
                <a:solidFill>
                  <a:schemeClr val="tx1"/>
                </a:solidFill>
                <a:effectLst/>
                <a:latin typeface="+mn-lt"/>
                <a:ea typeface="+mn-ea"/>
                <a:cs typeface="+mn-cs"/>
              </a:rPr>
              <a:t>После проверки информации необходимо нажать «Отправить на проверку», либо «Сохранить как черновик». </a:t>
            </a:r>
            <a:endParaRPr lang="ru-RU" dirty="0" smtClean="0">
              <a:solidFill>
                <a:schemeClr val="bg1"/>
              </a:solidFill>
            </a:endParaRPr>
          </a:p>
          <a:p>
            <a:pPr marL="0" indent="0">
              <a:buNone/>
            </a:pPr>
            <a:endParaRPr lang="ru-RU" sz="1200" kern="1200" dirty="0" smtClean="0">
              <a:solidFill>
                <a:schemeClr val="tx1"/>
              </a:solidFill>
              <a:effectLst/>
              <a:latin typeface="+mn-lt"/>
              <a:ea typeface="+mn-ea"/>
              <a:cs typeface="+mn-cs"/>
            </a:endParaRPr>
          </a:p>
          <a:p>
            <a:pPr marL="0" indent="0">
              <a:buNone/>
            </a:pPr>
            <a:r>
              <a:rPr lang="ru-RU" sz="1200" kern="1200" dirty="0" smtClean="0">
                <a:solidFill>
                  <a:schemeClr val="tx1"/>
                </a:solidFill>
                <a:effectLst/>
                <a:latin typeface="+mn-lt"/>
                <a:ea typeface="+mn-ea"/>
                <a:cs typeface="+mn-cs"/>
              </a:rPr>
              <a:t>ВАЖНО! Клиент должен быть предупрежден о звонке. В случае несоблюдения этого пункта мы будем вынуждены отключить вас от партнерской программы. </a:t>
            </a:r>
            <a:endParaRPr lang="ru-RU"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10</a:t>
            </a:fld>
            <a:endParaRPr lang="ru-RU" dirty="0"/>
          </a:p>
        </p:txBody>
      </p:sp>
    </p:spTree>
    <p:extLst>
      <p:ext uri="{BB962C8B-B14F-4D97-AF65-F5344CB8AC3E}">
        <p14:creationId xmlns="" xmlns:p14="http://schemas.microsoft.com/office/powerpoint/2010/main" val="312810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РАЗМЕСТИТЬ</a:t>
            </a:r>
            <a:r>
              <a:rPr lang="ru-RU" sz="1200" kern="1200" baseline="0" dirty="0" smtClean="0">
                <a:solidFill>
                  <a:schemeClr val="tx1"/>
                </a:solidFill>
                <a:effectLst/>
                <a:latin typeface="+mn-lt"/>
                <a:ea typeface="+mn-ea"/>
                <a:cs typeface="+mn-cs"/>
              </a:rPr>
              <a:t> ПО ПОРЯДКУ </a:t>
            </a:r>
            <a:r>
              <a:rPr lang="ru-RU" sz="1200" kern="1200" dirty="0" smtClean="0">
                <a:solidFill>
                  <a:schemeClr val="tx1"/>
                </a:solidFill>
                <a:effectLst/>
                <a:latin typeface="+mn-lt"/>
                <a:ea typeface="+mn-ea"/>
                <a:cs typeface="+mn-cs"/>
              </a:rPr>
              <a:t>Отследить статус проекта вы можете в личном кабинете: </a:t>
            </a:r>
          </a:p>
          <a:p>
            <a:r>
              <a:rPr lang="ru-RU" sz="1200" kern="1200" dirty="0" smtClean="0">
                <a:solidFill>
                  <a:schemeClr val="tx1"/>
                </a:solidFill>
                <a:effectLst/>
                <a:latin typeface="+mn-lt"/>
                <a:ea typeface="+mn-ea"/>
                <a:cs typeface="+mn-cs"/>
              </a:rPr>
              <a:t>Закрыт – сделка произошла, либо клиент отказался сотрудничать. </a:t>
            </a:r>
          </a:p>
          <a:p>
            <a:r>
              <a:rPr lang="ru-RU" sz="1200" kern="1200" dirty="0" smtClean="0">
                <a:solidFill>
                  <a:schemeClr val="tx1"/>
                </a:solidFill>
                <a:effectLst/>
                <a:latin typeface="+mn-lt"/>
                <a:ea typeface="+mn-ea"/>
                <a:cs typeface="+mn-cs"/>
              </a:rPr>
              <a:t>Черновик – проект не отправлен на проверку менеджеру. </a:t>
            </a:r>
          </a:p>
          <a:p>
            <a:r>
              <a:rPr lang="ru-RU" sz="1200" kern="1200" dirty="0" smtClean="0">
                <a:solidFill>
                  <a:schemeClr val="tx1"/>
                </a:solidFill>
                <a:effectLst/>
                <a:latin typeface="+mn-lt"/>
                <a:ea typeface="+mn-ea"/>
                <a:cs typeface="+mn-cs"/>
              </a:rPr>
              <a:t>Отклонен – проект был отклонен. </a:t>
            </a:r>
          </a:p>
          <a:p>
            <a:r>
              <a:rPr lang="ru-RU" sz="1200" kern="1200" dirty="0" smtClean="0">
                <a:solidFill>
                  <a:schemeClr val="tx1"/>
                </a:solidFill>
                <a:effectLst/>
                <a:latin typeface="+mn-lt"/>
                <a:ea typeface="+mn-ea"/>
                <a:cs typeface="+mn-cs"/>
              </a:rPr>
              <a:t>Проверяется – проект на проверке. </a:t>
            </a:r>
          </a:p>
          <a:p>
            <a:r>
              <a:rPr lang="ru-RU" sz="1200" kern="1200" dirty="0" smtClean="0">
                <a:solidFill>
                  <a:schemeClr val="tx1"/>
                </a:solidFill>
                <a:effectLst/>
                <a:latin typeface="+mn-lt"/>
                <a:ea typeface="+mn-ea"/>
                <a:cs typeface="+mn-cs"/>
              </a:rPr>
              <a:t>Одобрен – проект одобрен, клиенту предоставлен промо-код.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Менять детали проекта можно только в проектах со статусом ЧЕРНОВИК/ОТКЛОНЕН. Во всех остальных случаях изменение данных о проекте невозможно.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11</a:t>
            </a:fld>
            <a:endParaRPr lang="ru-RU" dirty="0"/>
          </a:p>
        </p:txBody>
      </p:sp>
    </p:spTree>
    <p:extLst>
      <p:ext uri="{BB962C8B-B14F-4D97-AF65-F5344CB8AC3E}">
        <p14:creationId xmlns="" xmlns:p14="http://schemas.microsoft.com/office/powerpoint/2010/main" val="21479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Чтобы узнать детали проекта, необходимо кликнуть на «Подробнее»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12</a:t>
            </a:fld>
            <a:endParaRPr lang="ru-RU" dirty="0"/>
          </a:p>
        </p:txBody>
      </p:sp>
    </p:spTree>
    <p:extLst>
      <p:ext uri="{BB962C8B-B14F-4D97-AF65-F5344CB8AC3E}">
        <p14:creationId xmlns="" xmlns:p14="http://schemas.microsoft.com/office/powerpoint/2010/main" val="44183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solidFill>
                  <a:schemeClr val="tx1">
                    <a:lumMod val="85000"/>
                    <a:lumOff val="15000"/>
                  </a:schemeClr>
                </a:solidFill>
                <a:latin typeface="Calibri ligh (Заголовки)"/>
              </a:rPr>
              <a:t>После того, как проект отправлен на проверку </a:t>
            </a:r>
          </a:p>
          <a:p>
            <a:r>
              <a:rPr lang="ru-RU" dirty="0" smtClean="0">
                <a:solidFill>
                  <a:schemeClr val="tx1">
                    <a:lumMod val="85000"/>
                    <a:lumOff val="15000"/>
                  </a:schemeClr>
                </a:solidFill>
                <a:latin typeface="Calibri ligh (Заголовки)"/>
              </a:rPr>
              <a:t>Менеджер нашей компании связывается с клиентом </a:t>
            </a:r>
          </a:p>
          <a:p>
            <a:r>
              <a:rPr lang="ru-RU" dirty="0" smtClean="0">
                <a:solidFill>
                  <a:schemeClr val="tx1">
                    <a:lumMod val="85000"/>
                    <a:lumOff val="15000"/>
                  </a:schemeClr>
                </a:solidFill>
                <a:latin typeface="Calibri ligh (Заголовки)"/>
              </a:rPr>
              <a:t>и если</a:t>
            </a:r>
            <a:r>
              <a:rPr lang="ru-RU" baseline="0" dirty="0" smtClean="0">
                <a:solidFill>
                  <a:schemeClr val="tx1">
                    <a:lumMod val="85000"/>
                    <a:lumOff val="15000"/>
                  </a:schemeClr>
                </a:solidFill>
                <a:latin typeface="Calibri ligh (Заголовки)"/>
              </a:rPr>
              <a:t> клиент предупрежден о звонке от нашей компании, то получает </a:t>
            </a:r>
            <a:r>
              <a:rPr lang="ru-RU" baseline="0" dirty="0" err="1" smtClean="0">
                <a:solidFill>
                  <a:schemeClr val="tx1">
                    <a:lumMod val="85000"/>
                    <a:lumOff val="15000"/>
                  </a:schemeClr>
                </a:solidFill>
                <a:latin typeface="Calibri ligh (Заголовки)"/>
              </a:rPr>
              <a:t>промокод</a:t>
            </a:r>
            <a:r>
              <a:rPr lang="ru-RU" baseline="0" dirty="0" smtClean="0">
                <a:solidFill>
                  <a:schemeClr val="tx1">
                    <a:lumMod val="85000"/>
                    <a:lumOff val="15000"/>
                  </a:schemeClr>
                </a:solidFill>
                <a:latin typeface="Calibri ligh (Заголовки)"/>
              </a:rPr>
              <a:t> на индивидуальную скидку.</a:t>
            </a:r>
          </a:p>
          <a:p>
            <a:endParaRPr lang="ru-RU" baseline="0" dirty="0" smtClean="0">
              <a:solidFill>
                <a:schemeClr val="tx1">
                  <a:lumMod val="85000"/>
                  <a:lumOff val="15000"/>
                </a:schemeClr>
              </a:solidFill>
              <a:latin typeface="Calibri ligh (Заголовки)"/>
            </a:endParaRPr>
          </a:p>
          <a:p>
            <a:r>
              <a:rPr lang="ru-RU" baseline="0" dirty="0" smtClean="0">
                <a:solidFill>
                  <a:schemeClr val="tx1">
                    <a:lumMod val="85000"/>
                    <a:lumOff val="15000"/>
                  </a:schemeClr>
                </a:solidFill>
                <a:latin typeface="Calibri ligh (Заголовки)"/>
              </a:rPr>
              <a:t>В случае если клиент не будет предупрежден о звонке компании, мы будем вынуждены отключить партнера от программы «Визуализаторы»</a:t>
            </a:r>
            <a:endParaRPr lang="ru-RU" dirty="0" smtClean="0">
              <a:solidFill>
                <a:schemeClr val="tx1">
                  <a:lumMod val="85000"/>
                  <a:lumOff val="15000"/>
                </a:schemeClr>
              </a:solidFill>
              <a:latin typeface="Calibri ligh (Заголовки)"/>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13</a:t>
            </a:fld>
            <a:endParaRPr lang="ru-RU" dirty="0"/>
          </a:p>
        </p:txBody>
      </p:sp>
    </p:spTree>
    <p:extLst>
      <p:ext uri="{BB962C8B-B14F-4D97-AF65-F5344CB8AC3E}">
        <p14:creationId xmlns="" xmlns:p14="http://schemas.microsoft.com/office/powerpoint/2010/main" val="441837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14</a:t>
            </a:fld>
            <a:endParaRPr lang="ru-RU" dirty="0"/>
          </a:p>
        </p:txBody>
      </p:sp>
    </p:spTree>
    <p:extLst>
      <p:ext uri="{BB962C8B-B14F-4D97-AF65-F5344CB8AC3E}">
        <p14:creationId xmlns="" xmlns:p14="http://schemas.microsoft.com/office/powerpoint/2010/main" val="225499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Договоримся</a:t>
            </a:r>
            <a:r>
              <a:rPr lang="ru-RU" baseline="0" dirty="0" smtClean="0"/>
              <a:t> о целях: </a:t>
            </a:r>
          </a:p>
          <a:p>
            <a:r>
              <a:rPr lang="ru-RU" baseline="0" dirty="0" smtClean="0"/>
              <a:t>Цели:</a:t>
            </a:r>
          </a:p>
          <a:p>
            <a:r>
              <a:rPr lang="ru-RU" baseline="0" dirty="0" smtClean="0"/>
              <a:t>Возможность  дополнительного дохода для партнеров.</a:t>
            </a:r>
          </a:p>
          <a:p>
            <a:r>
              <a:rPr lang="ru-RU" baseline="0" dirty="0" smtClean="0"/>
              <a:t>Повышение лояльности клиентов :</a:t>
            </a:r>
          </a:p>
          <a:p>
            <a:r>
              <a:rPr lang="ru-RU" baseline="0" dirty="0" smtClean="0"/>
              <a:t>-личный </a:t>
            </a:r>
            <a:r>
              <a:rPr lang="ru-RU" baseline="0" dirty="0" err="1" smtClean="0"/>
              <a:t>промокод</a:t>
            </a:r>
            <a:r>
              <a:rPr lang="ru-RU" baseline="0" dirty="0" smtClean="0"/>
              <a:t> на уникальную скидку по всем товарным направлениям нашей компании.</a:t>
            </a:r>
          </a:p>
          <a:p>
            <a:r>
              <a:rPr lang="ru-RU" baseline="0" dirty="0" smtClean="0"/>
              <a:t>-приобретая все отделочные материалы в одном месте, клиент экономит свое время, при этом получая лучшее ценовое предложение.</a:t>
            </a:r>
          </a:p>
          <a:p>
            <a:r>
              <a:rPr lang="ru-RU" baseline="0" dirty="0" smtClean="0"/>
              <a:t>-в нашей команде только грамотные менеджеры и дизайнеры по текстильному оформлению.</a:t>
            </a:r>
          </a:p>
          <a:p>
            <a:endParaRPr lang="ru-RU" dirty="0"/>
          </a:p>
        </p:txBody>
      </p:sp>
      <p:sp>
        <p:nvSpPr>
          <p:cNvPr id="4" name="Номер слайда 3"/>
          <p:cNvSpPr>
            <a:spLocks noGrp="1"/>
          </p:cNvSpPr>
          <p:nvPr>
            <p:ph type="sldNum" sz="quarter" idx="10"/>
          </p:nvPr>
        </p:nvSpPr>
        <p:spPr/>
        <p:txBody>
          <a:bodyPr/>
          <a:lstStyle/>
          <a:p>
            <a:fld id="{D517D930-34F6-4CBE-9B7D-E7908E0AB9FF}" type="slidenum">
              <a:rPr lang="ru-RU" smtClean="0"/>
              <a:pPr/>
              <a:t>2</a:t>
            </a:fld>
            <a:endParaRPr lang="ru-RU"/>
          </a:p>
        </p:txBody>
      </p:sp>
    </p:spTree>
    <p:extLst>
      <p:ext uri="{BB962C8B-B14F-4D97-AF65-F5344CB8AC3E}">
        <p14:creationId xmlns="" xmlns:p14="http://schemas.microsoft.com/office/powerpoint/2010/main" val="35580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Договоримся</a:t>
            </a:r>
            <a:r>
              <a:rPr lang="ru-RU" baseline="0" dirty="0" smtClean="0"/>
              <a:t> о целях: </a:t>
            </a:r>
          </a:p>
          <a:p>
            <a:r>
              <a:rPr lang="ru-RU" baseline="0" dirty="0" smtClean="0"/>
              <a:t>Цели:</a:t>
            </a:r>
          </a:p>
          <a:p>
            <a:r>
              <a:rPr lang="ru-RU" baseline="0" dirty="0" smtClean="0"/>
              <a:t>Возможность  дополнительного дохода для партнеров.</a:t>
            </a:r>
          </a:p>
          <a:p>
            <a:r>
              <a:rPr lang="ru-RU" baseline="0" dirty="0" smtClean="0"/>
              <a:t>Повышение лояльности клиентов :</a:t>
            </a:r>
          </a:p>
          <a:p>
            <a:r>
              <a:rPr lang="ru-RU" baseline="0" dirty="0" smtClean="0"/>
              <a:t>-личный </a:t>
            </a:r>
            <a:r>
              <a:rPr lang="ru-RU" baseline="0" dirty="0" err="1" smtClean="0"/>
              <a:t>промокод</a:t>
            </a:r>
            <a:r>
              <a:rPr lang="ru-RU" baseline="0" dirty="0" smtClean="0"/>
              <a:t> на уникальную скидку по всем товарным направлениям нашей компании.</a:t>
            </a:r>
          </a:p>
          <a:p>
            <a:r>
              <a:rPr lang="ru-RU" baseline="0" dirty="0" smtClean="0"/>
              <a:t>-приобретая все отделочные материалы в одном месте, клиент экономит свое время, при этом получая лучшее ценовое предложение.</a:t>
            </a:r>
          </a:p>
          <a:p>
            <a:r>
              <a:rPr lang="ru-RU" baseline="0" dirty="0" smtClean="0"/>
              <a:t>-в нашей команде только грамотные менеджеры и дизайнеры по текстильному оформлению.</a:t>
            </a:r>
          </a:p>
          <a:p>
            <a:endParaRPr lang="ru-RU" dirty="0"/>
          </a:p>
        </p:txBody>
      </p:sp>
      <p:sp>
        <p:nvSpPr>
          <p:cNvPr id="4" name="Номер слайда 3"/>
          <p:cNvSpPr>
            <a:spLocks noGrp="1"/>
          </p:cNvSpPr>
          <p:nvPr>
            <p:ph type="sldNum" sz="quarter" idx="10"/>
          </p:nvPr>
        </p:nvSpPr>
        <p:spPr/>
        <p:txBody>
          <a:bodyPr/>
          <a:lstStyle/>
          <a:p>
            <a:fld id="{D517D930-34F6-4CBE-9B7D-E7908E0AB9FF}" type="slidenum">
              <a:rPr lang="ru-RU" smtClean="0"/>
              <a:pPr/>
              <a:t>3</a:t>
            </a:fld>
            <a:endParaRPr lang="ru-RU"/>
          </a:p>
        </p:txBody>
      </p:sp>
    </p:spTree>
    <p:extLst>
      <p:ext uri="{BB962C8B-B14F-4D97-AF65-F5344CB8AC3E}">
        <p14:creationId xmlns="" xmlns:p14="http://schemas.microsoft.com/office/powerpoint/2010/main" val="355802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17D930-34F6-4CBE-9B7D-E7908E0AB9FF}" type="slidenum">
              <a:rPr lang="ru-RU" smtClean="0"/>
              <a:pPr/>
              <a:t>4</a:t>
            </a:fld>
            <a:endParaRPr lang="ru-RU"/>
          </a:p>
        </p:txBody>
      </p:sp>
    </p:spTree>
    <p:extLst>
      <p:ext uri="{BB962C8B-B14F-4D97-AF65-F5344CB8AC3E}">
        <p14:creationId xmlns="" xmlns:p14="http://schemas.microsoft.com/office/powerpoint/2010/main" val="355802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solidFill>
                  <a:schemeClr val="bg1"/>
                </a:solidFill>
              </a:rPr>
              <a:t>Как это работает: </a:t>
            </a:r>
          </a:p>
          <a:p>
            <a:pPr marL="0" indent="0">
              <a:buNone/>
            </a:pPr>
            <a:r>
              <a:rPr lang="ru-RU" dirty="0" smtClean="0">
                <a:solidFill>
                  <a:schemeClr val="bg1"/>
                </a:solidFill>
              </a:rPr>
              <a:t>Вы делаете</a:t>
            </a:r>
            <a:r>
              <a:rPr lang="ru-RU" baseline="0" dirty="0" smtClean="0">
                <a:solidFill>
                  <a:schemeClr val="bg1"/>
                </a:solidFill>
              </a:rPr>
              <a:t> клиенту предложение о знакомстве с Ампир Декор.</a:t>
            </a:r>
          </a:p>
          <a:p>
            <a:pPr marL="0" indent="0">
              <a:buNone/>
            </a:pPr>
            <a:r>
              <a:rPr lang="ru-RU" baseline="0" dirty="0" smtClean="0">
                <a:solidFill>
                  <a:schemeClr val="bg1"/>
                </a:solidFill>
              </a:rPr>
              <a:t>Регистрируете проект на нашем сайте.</a:t>
            </a:r>
          </a:p>
          <a:p>
            <a:pPr marL="0" indent="0">
              <a:buNone/>
            </a:pPr>
            <a:r>
              <a:rPr lang="ru-RU" baseline="0" dirty="0" smtClean="0">
                <a:solidFill>
                  <a:schemeClr val="bg1"/>
                </a:solidFill>
              </a:rPr>
              <a:t>Предупреждаете клиента о звонке компании Ампир Декор (работу над проектом начиная от первого звонка до совершения сделки ведет высококвалифицированный менеджер)</a:t>
            </a:r>
          </a:p>
          <a:p>
            <a:pPr marL="0" indent="0">
              <a:buNone/>
            </a:pPr>
            <a:r>
              <a:rPr lang="ru-RU" baseline="0" dirty="0" smtClean="0">
                <a:solidFill>
                  <a:schemeClr val="bg1"/>
                </a:solidFill>
              </a:rPr>
              <a:t>Клиент получает уникальный </a:t>
            </a:r>
            <a:r>
              <a:rPr lang="ru-RU" baseline="0" dirty="0" err="1" smtClean="0">
                <a:solidFill>
                  <a:schemeClr val="bg1"/>
                </a:solidFill>
              </a:rPr>
              <a:t>промокод</a:t>
            </a:r>
            <a:r>
              <a:rPr lang="ru-RU" baseline="0" dirty="0" smtClean="0">
                <a:solidFill>
                  <a:schemeClr val="bg1"/>
                </a:solidFill>
              </a:rPr>
              <a:t> на скидку, а вы получаете % за прошедшую сделку.</a:t>
            </a:r>
          </a:p>
          <a:p>
            <a:pPr marL="0" indent="0">
              <a:buNone/>
            </a:pPr>
            <a:endParaRPr lang="ru-RU" baseline="0" dirty="0" smtClean="0">
              <a:solidFill>
                <a:schemeClr val="bg1"/>
              </a:solidFill>
            </a:endParaRPr>
          </a:p>
          <a:p>
            <a:pPr marL="0" indent="0">
              <a:buNone/>
            </a:pPr>
            <a:endParaRPr lang="ru-RU" baseline="0"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5</a:t>
            </a:fld>
            <a:endParaRPr lang="ru-RU" dirty="0"/>
          </a:p>
        </p:txBody>
      </p:sp>
    </p:spTree>
    <p:extLst>
      <p:ext uri="{BB962C8B-B14F-4D97-AF65-F5344CB8AC3E}">
        <p14:creationId xmlns="" xmlns:p14="http://schemas.microsoft.com/office/powerpoint/2010/main" val="228826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solidFill>
                  <a:schemeClr val="bg1"/>
                </a:solidFill>
              </a:rPr>
              <a:t>Поговорим</a:t>
            </a:r>
            <a:r>
              <a:rPr lang="ru-RU" baseline="0" dirty="0" smtClean="0">
                <a:solidFill>
                  <a:schemeClr val="bg1"/>
                </a:solidFill>
              </a:rPr>
              <a:t> о возможностях данного проекта: </a:t>
            </a:r>
          </a:p>
          <a:p>
            <a:pPr marL="228600" indent="-228600">
              <a:buAutoNum type="arabicPeriod"/>
            </a:pPr>
            <a:r>
              <a:rPr lang="ru-RU" baseline="0" dirty="0" smtClean="0">
                <a:solidFill>
                  <a:schemeClr val="bg1"/>
                </a:solidFill>
              </a:rPr>
              <a:t>Получение пассивного дохода, о котором вы даже не задумывались. Проблему продаж мы решаем за вас.</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baseline="0" dirty="0" smtClean="0">
                <a:solidFill>
                  <a:schemeClr val="bg1"/>
                </a:solidFill>
              </a:rPr>
              <a:t>Отслеживание всех этапов сделки с клиентом. В любой момент времени Вы можете зайти в личный кабинет и посмотреть, в каком статусе находится конкретный проект. </a:t>
            </a:r>
          </a:p>
          <a:p>
            <a:pPr marL="228600" indent="-228600">
              <a:buAutoNum type="arabicPeriod"/>
            </a:pPr>
            <a:r>
              <a:rPr lang="ru-RU" baseline="0" dirty="0" smtClean="0">
                <a:solidFill>
                  <a:schemeClr val="bg1"/>
                </a:solidFill>
              </a:rPr>
              <a:t>Возможность получения фото реализованных проектов. </a:t>
            </a:r>
          </a:p>
          <a:p>
            <a:pPr marL="228600" indent="-228600">
              <a:buAutoNum type="arabicPeriod"/>
            </a:pPr>
            <a:endParaRPr lang="ru-RU" baseline="0" dirty="0" smtClean="0">
              <a:solidFill>
                <a:schemeClr val="bg1"/>
              </a:solidFill>
            </a:endParaRPr>
          </a:p>
          <a:p>
            <a:pPr marL="228600" indent="-228600">
              <a:buAutoNum type="arabicPeriod"/>
            </a:pPr>
            <a:r>
              <a:rPr lang="ru-RU" baseline="0" dirty="0" smtClean="0">
                <a:solidFill>
                  <a:schemeClr val="bg1"/>
                </a:solidFill>
              </a:rPr>
              <a:t>Сюда – большой выбор товаров и фактур (можно брать в проект все с  </a:t>
            </a:r>
            <a:r>
              <a:rPr lang="en-US" baseline="0" dirty="0" smtClean="0">
                <a:solidFill>
                  <a:schemeClr val="bg1"/>
                </a:solidFill>
              </a:rPr>
              <a:t>ampir.ru </a:t>
            </a:r>
            <a:endParaRPr lang="ru-RU" baseline="0"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6</a:t>
            </a:fld>
            <a:endParaRPr lang="ru-RU" dirty="0"/>
          </a:p>
        </p:txBody>
      </p:sp>
    </p:spTree>
    <p:extLst>
      <p:ext uri="{BB962C8B-B14F-4D97-AF65-F5344CB8AC3E}">
        <p14:creationId xmlns="" xmlns:p14="http://schemas.microsoft.com/office/powerpoint/2010/main" val="404886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solidFill>
                  <a:schemeClr val="bg1"/>
                </a:solidFill>
              </a:rPr>
              <a:t>Поговорим</a:t>
            </a:r>
            <a:r>
              <a:rPr lang="ru-RU" baseline="0" dirty="0" smtClean="0">
                <a:solidFill>
                  <a:schemeClr val="bg1"/>
                </a:solidFill>
              </a:rPr>
              <a:t> о преимуществах для клиента: </a:t>
            </a:r>
          </a:p>
          <a:p>
            <a:pPr marL="228600" indent="-228600">
              <a:buAutoNum type="arabicPeriod"/>
            </a:pPr>
            <a:r>
              <a:rPr lang="ru-RU" baseline="0" dirty="0" smtClean="0">
                <a:solidFill>
                  <a:schemeClr val="bg1"/>
                </a:solidFill>
              </a:rPr>
              <a:t>Экономия времени. После получения визуализации клиенту не нужно будет самостоятельно искать и выбирать салоны, материалы и </a:t>
            </a:r>
            <a:r>
              <a:rPr lang="ru-RU" baseline="0" dirty="0" err="1" smtClean="0">
                <a:solidFill>
                  <a:schemeClr val="bg1"/>
                </a:solidFill>
              </a:rPr>
              <a:t>тд</a:t>
            </a:r>
            <a:r>
              <a:rPr lang="ru-RU" baseline="0" dirty="0" smtClean="0">
                <a:solidFill>
                  <a:schemeClr val="bg1"/>
                </a:solidFill>
              </a:rPr>
              <a:t>. Мы все делаем за него, учитывая, конечно, все его пожелания. Выбирая все в одном месте клиент экономит свое время и средства.</a:t>
            </a:r>
          </a:p>
          <a:p>
            <a:pPr marL="228600" indent="-228600">
              <a:buAutoNum type="arabicPeriod"/>
            </a:pPr>
            <a:r>
              <a:rPr lang="ru-RU" baseline="0" dirty="0" smtClean="0">
                <a:solidFill>
                  <a:schemeClr val="bg1"/>
                </a:solidFill>
              </a:rPr>
              <a:t>Индивидуальные скидки. При согласии работать с нами клиент получает индивидуальный </a:t>
            </a:r>
            <a:r>
              <a:rPr lang="ru-RU" baseline="0" dirty="0" err="1" smtClean="0">
                <a:solidFill>
                  <a:schemeClr val="bg1"/>
                </a:solidFill>
              </a:rPr>
              <a:t>промокод</a:t>
            </a:r>
            <a:r>
              <a:rPr lang="ru-RU" baseline="0" dirty="0" smtClean="0">
                <a:solidFill>
                  <a:schemeClr val="bg1"/>
                </a:solidFill>
              </a:rPr>
              <a:t> на скидку. Использовать его он может при заказе в </a:t>
            </a:r>
            <a:r>
              <a:rPr lang="ru-RU" baseline="0" dirty="0" err="1" smtClean="0">
                <a:solidFill>
                  <a:schemeClr val="bg1"/>
                </a:solidFill>
              </a:rPr>
              <a:t>интернет-магазине</a:t>
            </a:r>
            <a:r>
              <a:rPr lang="ru-RU" baseline="0" dirty="0" smtClean="0">
                <a:solidFill>
                  <a:schemeClr val="bg1"/>
                </a:solidFill>
              </a:rPr>
              <a:t> и фирменных салонах Ампир Декор.</a:t>
            </a:r>
          </a:p>
          <a:p>
            <a:pPr marL="228600" indent="-228600">
              <a:buAutoNum type="arabicPeriod"/>
            </a:pPr>
            <a:r>
              <a:rPr lang="ru-RU" baseline="0" dirty="0" smtClean="0">
                <a:solidFill>
                  <a:schemeClr val="bg1"/>
                </a:solidFill>
              </a:rPr>
              <a:t>В нашем ассортименте собраны все товарные группы необходимые для ремонта начиная от лепного декора заканчивая текстильным оформлением.</a:t>
            </a:r>
          </a:p>
          <a:p>
            <a:pPr marL="228600" indent="-228600">
              <a:buAutoNum type="arabicPeriod"/>
            </a:pPr>
            <a:r>
              <a:rPr lang="ru-RU" baseline="0" dirty="0" smtClean="0">
                <a:solidFill>
                  <a:schemeClr val="bg1"/>
                </a:solidFill>
              </a:rPr>
              <a:t>Высокий уровень сервиса. Многолетний клиентский опыт помогает нам предоставлять очень высокий уровень сервиса, что очень важно для сегодняшнего клиента. Только грамотный личный менеджер будет вести клиента от первого знакомства до завершения сделки.</a:t>
            </a:r>
            <a:endParaRPr lang="ru-RU" dirty="0" smtClean="0">
              <a:solidFill>
                <a:schemeClr val="bg1"/>
              </a:solidFill>
            </a:endParaRPr>
          </a:p>
          <a:p>
            <a:pPr marL="0" indent="0">
              <a:buNone/>
            </a:pPr>
            <a:endParaRPr lang="ru-RU"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7</a:t>
            </a:fld>
            <a:endParaRPr lang="ru-RU" dirty="0"/>
          </a:p>
        </p:txBody>
      </p:sp>
    </p:spTree>
    <p:extLst>
      <p:ext uri="{BB962C8B-B14F-4D97-AF65-F5344CB8AC3E}">
        <p14:creationId xmlns="" xmlns:p14="http://schemas.microsoft.com/office/powerpoint/2010/main" val="220907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Вы отправляете нам свой адрес электронной почты, после чего наш менеджер производит регистрацию аккаунта и передает доступы (логин и пароль). </a:t>
            </a:r>
          </a:p>
          <a:p>
            <a:pPr lvl="0"/>
            <a:r>
              <a:rPr lang="ru-RU" sz="1200" kern="1200" dirty="0" smtClean="0">
                <a:solidFill>
                  <a:schemeClr val="tx1"/>
                </a:solidFill>
                <a:effectLst/>
                <a:latin typeface="+mn-lt"/>
                <a:ea typeface="+mn-ea"/>
                <a:cs typeface="+mn-cs"/>
              </a:rPr>
              <a:t>Необходимо перейти на сайт </a:t>
            </a:r>
            <a:r>
              <a:rPr lang="ru-RU" sz="1200" u="sng" kern="1200" dirty="0" smtClean="0">
                <a:solidFill>
                  <a:schemeClr val="tx1"/>
                </a:solidFill>
                <a:effectLst/>
                <a:latin typeface="+mn-lt"/>
                <a:ea typeface="+mn-ea"/>
                <a:cs typeface="+mn-cs"/>
                <a:hlinkClick r:id="rId3"/>
              </a:rPr>
              <a:t>http://viz.ampir.ru/</a:t>
            </a:r>
            <a:r>
              <a:rPr lang="ru-RU" sz="1200" kern="1200" dirty="0" smtClean="0">
                <a:solidFill>
                  <a:schemeClr val="tx1"/>
                </a:solidFill>
                <a:effectLst/>
                <a:latin typeface="+mn-lt"/>
                <a:ea typeface="+mn-ea"/>
                <a:cs typeface="+mn-cs"/>
              </a:rPr>
              <a:t> и ввести полученные данные, где логин – это адрес электронной почты, а пароль – это назначенный пароль. </a:t>
            </a:r>
          </a:p>
          <a:p>
            <a:pPr marL="0" indent="0">
              <a:buNone/>
            </a:pPr>
            <a:endParaRPr lang="ru-RU"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8</a:t>
            </a:fld>
            <a:endParaRPr lang="ru-RU" dirty="0"/>
          </a:p>
        </p:txBody>
      </p:sp>
    </p:spTree>
    <p:extLst>
      <p:ext uri="{BB962C8B-B14F-4D97-AF65-F5344CB8AC3E}">
        <p14:creationId xmlns="" xmlns:p14="http://schemas.microsoft.com/office/powerpoint/2010/main" val="25116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Создание проекта</a:t>
            </a:r>
          </a:p>
          <a:p>
            <a:r>
              <a:rPr lang="ru-RU" sz="1200" kern="1200" dirty="0" smtClean="0">
                <a:solidFill>
                  <a:schemeClr val="tx1"/>
                </a:solidFill>
                <a:effectLst/>
                <a:latin typeface="+mn-lt"/>
                <a:ea typeface="+mn-ea"/>
                <a:cs typeface="+mn-cs"/>
              </a:rPr>
              <a:t>Для создания проекта необходимо кликнуть на «Создать новый проект».</a:t>
            </a:r>
          </a:p>
          <a:p>
            <a:r>
              <a:rPr lang="ru-RU" sz="1200" kern="1200" dirty="0" smtClean="0">
                <a:solidFill>
                  <a:schemeClr val="tx1"/>
                </a:solidFill>
                <a:effectLst/>
                <a:latin typeface="+mn-lt"/>
                <a:ea typeface="+mn-ea"/>
                <a:cs typeface="+mn-cs"/>
              </a:rPr>
              <a:t>После этого откроется окно создания проекта:</a:t>
            </a:r>
          </a:p>
          <a:p>
            <a:pPr lvl="0"/>
            <a:r>
              <a:rPr lang="ru-RU" sz="1200" kern="1200" dirty="0" smtClean="0">
                <a:solidFill>
                  <a:schemeClr val="tx1"/>
                </a:solidFill>
                <a:effectLst/>
                <a:latin typeface="+mn-lt"/>
                <a:ea typeface="+mn-ea"/>
                <a:cs typeface="+mn-cs"/>
              </a:rPr>
              <a:t>Назовите проект и загрузите обложку: в качестве обложки может служить визуализация. </a:t>
            </a:r>
          </a:p>
          <a:p>
            <a:pPr lvl="0"/>
            <a:r>
              <a:rPr lang="ru-RU" sz="1200" kern="1200" dirty="0" smtClean="0">
                <a:solidFill>
                  <a:schemeClr val="tx1"/>
                </a:solidFill>
                <a:effectLst/>
                <a:latin typeface="+mn-lt"/>
                <a:ea typeface="+mn-ea"/>
                <a:cs typeface="+mn-cs"/>
              </a:rPr>
              <a:t>Загрузите файлы проекта: это могут быть файлы </a:t>
            </a:r>
            <a:r>
              <a:rPr lang="en-US" sz="1200" kern="1200" dirty="0" err="1" smtClean="0">
                <a:solidFill>
                  <a:schemeClr val="tx1"/>
                </a:solidFill>
                <a:effectLst/>
                <a:latin typeface="+mn-lt"/>
                <a:ea typeface="+mn-ea"/>
                <a:cs typeface="+mn-cs"/>
              </a:rPr>
              <a:t>xls</a:t>
            </a:r>
            <a:r>
              <a:rPr lang="ru-RU"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pptx</a:t>
            </a:r>
            <a:r>
              <a:rPr lang="ru-RU" sz="1200" kern="1200" dirty="0" smtClean="0">
                <a:solidFill>
                  <a:schemeClr val="tx1"/>
                </a:solidFill>
                <a:effectLst/>
                <a:latin typeface="+mn-lt"/>
                <a:ea typeface="+mn-ea"/>
                <a:cs typeface="+mn-cs"/>
              </a:rPr>
              <a:t> и </a:t>
            </a:r>
            <a:r>
              <a:rPr lang="en-US" sz="1200" kern="1200" dirty="0" smtClean="0">
                <a:solidFill>
                  <a:schemeClr val="tx1"/>
                </a:solidFill>
                <a:effectLst/>
                <a:latin typeface="+mn-lt"/>
                <a:ea typeface="+mn-ea"/>
                <a:cs typeface="+mn-cs"/>
              </a:rPr>
              <a:t>pdf</a:t>
            </a:r>
            <a:r>
              <a:rPr lang="ru-RU" sz="1200" kern="1200" dirty="0" smtClean="0">
                <a:solidFill>
                  <a:schemeClr val="tx1"/>
                </a:solidFill>
                <a:effectLst/>
                <a:latin typeface="+mn-lt"/>
                <a:ea typeface="+mn-ea"/>
                <a:cs typeface="+mn-cs"/>
              </a:rPr>
              <a:t>. В файлах должно находиться подробное описание проекта: спецификация или чертежи. </a:t>
            </a:r>
          </a:p>
          <a:p>
            <a:pPr lvl="0"/>
            <a:r>
              <a:rPr lang="ru-RU" sz="1200" kern="1200" dirty="0" smtClean="0">
                <a:solidFill>
                  <a:schemeClr val="tx1"/>
                </a:solidFill>
                <a:effectLst/>
                <a:latin typeface="+mn-lt"/>
                <a:ea typeface="+mn-ea"/>
                <a:cs typeface="+mn-cs"/>
              </a:rPr>
              <a:t>Оставьте данные о клиенте: заполняем данные, указываем контактный номер клиента. </a:t>
            </a:r>
          </a:p>
          <a:p>
            <a:r>
              <a:rPr lang="ru-RU" sz="1200" kern="1200" dirty="0" smtClean="0">
                <a:solidFill>
                  <a:schemeClr val="tx1"/>
                </a:solidFill>
                <a:effectLst/>
                <a:latin typeface="+mn-lt"/>
                <a:ea typeface="+mn-ea"/>
                <a:cs typeface="+mn-cs"/>
              </a:rPr>
              <a:t>После проверки информации необходимо нажать «Отправить на проверку», либо «Сохранить как черновик». </a:t>
            </a:r>
            <a:endParaRPr lang="ru-RU" dirty="0" smtClean="0">
              <a:solidFill>
                <a:schemeClr val="bg1"/>
              </a:solidFill>
            </a:endParaRPr>
          </a:p>
        </p:txBody>
      </p:sp>
      <p:sp>
        <p:nvSpPr>
          <p:cNvPr id="4" name="Номер слайда 3"/>
          <p:cNvSpPr>
            <a:spLocks noGrp="1"/>
          </p:cNvSpPr>
          <p:nvPr>
            <p:ph type="sldNum" sz="quarter" idx="10"/>
          </p:nvPr>
        </p:nvSpPr>
        <p:spPr/>
        <p:txBody>
          <a:bodyPr/>
          <a:lstStyle/>
          <a:p>
            <a:fld id="{D517D930-34F6-4CBE-9B7D-E7908E0AB9FF}" type="slidenum">
              <a:rPr lang="ru-RU" smtClean="0"/>
              <a:pPr/>
              <a:t>9</a:t>
            </a:fld>
            <a:endParaRPr lang="ru-RU" dirty="0"/>
          </a:p>
        </p:txBody>
      </p:sp>
    </p:spTree>
    <p:extLst>
      <p:ext uri="{BB962C8B-B14F-4D97-AF65-F5344CB8AC3E}">
        <p14:creationId xmlns="" xmlns:p14="http://schemas.microsoft.com/office/powerpoint/2010/main" val="53387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23155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201421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13718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28599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325696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225036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78485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1473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5134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316360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753F5E-06C6-44DE-8284-910B2A413ECE}" type="datetimeFigureOut">
              <a:rPr lang="ru-RU" smtClean="0"/>
              <a:pPr/>
              <a:t>13.09.2019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93151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53F5E-06C6-44DE-8284-910B2A413ECE}" type="datetimeFigureOut">
              <a:rPr lang="ru-RU" smtClean="0"/>
              <a:pPr/>
              <a:t>13.09.2019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25F2B-7B8B-45C4-9E60-DFE01077203B}" type="slidenum">
              <a:rPr lang="ru-RU" smtClean="0"/>
              <a:pPr/>
              <a:t>‹#›</a:t>
            </a:fld>
            <a:endParaRPr lang="ru-RU"/>
          </a:p>
        </p:txBody>
      </p:sp>
    </p:spTree>
    <p:extLst>
      <p:ext uri="{BB962C8B-B14F-4D97-AF65-F5344CB8AC3E}">
        <p14:creationId xmlns="" xmlns:p14="http://schemas.microsoft.com/office/powerpoint/2010/main" val="405848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ulitenkova@ampir@mail.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viz.ampir.r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88834" y="818117"/>
            <a:ext cx="4432479" cy="6463308"/>
          </a:xfrm>
          <a:prstGeom prst="rect">
            <a:avLst/>
          </a:prstGeom>
          <a:noFill/>
          <a:effectLst>
            <a:outerShdw blurRad="1270000" dist="1270000" dir="5400000" algn="t" rotWithShape="0">
              <a:prstClr val="black">
                <a:alpha val="10000"/>
              </a:prstClr>
            </a:outerShdw>
          </a:effectLst>
        </p:spPr>
        <p:txBody>
          <a:bodyPr wrap="square" lIns="0" tIns="0" rIns="0" bIns="0" rtlCol="0">
            <a:spAutoFit/>
          </a:bodyPr>
          <a:lstStyle/>
          <a:p>
            <a:r>
              <a:rPr lang="ru-RU" sz="42000" b="1" dirty="0" smtClean="0">
                <a:solidFill>
                  <a:schemeClr val="bg1"/>
                </a:solidFill>
                <a:latin typeface="Calibri ligh (Заголовки)"/>
              </a:rPr>
              <a:t>П</a:t>
            </a:r>
            <a:endParaRPr lang="ru-RU" sz="42000" b="1" dirty="0">
              <a:solidFill>
                <a:schemeClr val="bg1"/>
              </a:solidFill>
              <a:latin typeface="Calibri ligh (Заголовки)"/>
            </a:endParaRPr>
          </a:p>
        </p:txBody>
      </p:sp>
      <p:sp>
        <p:nvSpPr>
          <p:cNvPr id="18" name="TextBox 17"/>
          <p:cNvSpPr txBox="1"/>
          <p:nvPr/>
        </p:nvSpPr>
        <p:spPr>
          <a:xfrm>
            <a:off x="100666" y="-255406"/>
            <a:ext cx="3287760" cy="6463308"/>
          </a:xfrm>
          <a:prstGeom prst="rect">
            <a:avLst/>
          </a:prstGeom>
          <a:noFill/>
          <a:effectLst>
            <a:outerShdw blurRad="1270000" dist="1270000" dir="5400000" algn="t" rotWithShape="0">
              <a:prstClr val="black">
                <a:alpha val="10000"/>
              </a:prstClr>
            </a:outerShdw>
          </a:effectLst>
        </p:spPr>
        <p:txBody>
          <a:bodyPr wrap="none" lIns="0" tIns="0" rIns="0" bIns="0" rtlCol="0">
            <a:spAutoFit/>
          </a:bodyPr>
          <a:lstStyle/>
          <a:p>
            <a:r>
              <a:rPr lang="ru-RU" sz="42000" b="1" dirty="0" smtClean="0">
                <a:solidFill>
                  <a:schemeClr val="bg1"/>
                </a:solidFill>
                <a:latin typeface="Calibri ligh (Заголовки)"/>
              </a:rPr>
              <a:t>К</a:t>
            </a:r>
            <a:endParaRPr lang="ru-RU" sz="42000" b="1" dirty="0">
              <a:solidFill>
                <a:schemeClr val="bg1"/>
              </a:solidFill>
              <a:latin typeface="Calibri ligh (Заголовки)"/>
            </a:endParaRPr>
          </a:p>
        </p:txBody>
      </p:sp>
      <p:grpSp>
        <p:nvGrpSpPr>
          <p:cNvPr id="6" name="Группа 5"/>
          <p:cNvGrpSpPr/>
          <p:nvPr/>
        </p:nvGrpSpPr>
        <p:grpSpPr>
          <a:xfrm>
            <a:off x="8215891" y="4753697"/>
            <a:ext cx="4182711" cy="2347694"/>
            <a:chOff x="3987765" y="4639767"/>
            <a:chExt cx="4182711" cy="2347694"/>
          </a:xfrm>
        </p:grpSpPr>
        <p:sp>
          <p:nvSpPr>
            <p:cNvPr id="12" name="TextBox 11"/>
            <p:cNvSpPr txBox="1"/>
            <p:nvPr/>
          </p:nvSpPr>
          <p:spPr>
            <a:xfrm>
              <a:off x="3987765" y="4639767"/>
              <a:ext cx="766431" cy="2347694"/>
            </a:xfrm>
            <a:prstGeom prst="rect">
              <a:avLst/>
            </a:prstGeom>
            <a:noFill/>
          </p:spPr>
          <p:txBody>
            <a:bodyPr wrap="square" lIns="0" tIns="0" rIns="0" bIns="0" rtlCol="0">
              <a:spAutoFit/>
            </a:bodyPr>
            <a:lstStyle/>
            <a:p>
              <a:pPr>
                <a:lnSpc>
                  <a:spcPct val="120000"/>
                </a:lnSpc>
              </a:pPr>
              <a:r>
                <a:rPr lang="en-US" sz="14000" dirty="0" smtClean="0">
                  <a:solidFill>
                    <a:schemeClr val="bg1">
                      <a:lumMod val="95000"/>
                    </a:schemeClr>
                  </a:solidFill>
                  <a:latin typeface="Calibri ligh (Заголовки)"/>
                </a:rPr>
                <a:t>“</a:t>
              </a:r>
              <a:endParaRPr lang="ru-RU" sz="14000" dirty="0">
                <a:solidFill>
                  <a:schemeClr val="bg1">
                    <a:lumMod val="95000"/>
                  </a:schemeClr>
                </a:solidFill>
                <a:latin typeface="Calibri ligh (Заголовки)"/>
              </a:endParaRPr>
            </a:p>
          </p:txBody>
        </p:sp>
        <p:sp>
          <p:nvSpPr>
            <p:cNvPr id="13" name="TextBox 12"/>
            <p:cNvSpPr txBox="1"/>
            <p:nvPr/>
          </p:nvSpPr>
          <p:spPr>
            <a:xfrm>
              <a:off x="4271831" y="5429175"/>
              <a:ext cx="3898645" cy="206851"/>
            </a:xfrm>
            <a:prstGeom prst="rect">
              <a:avLst/>
            </a:prstGeom>
            <a:noFill/>
          </p:spPr>
          <p:txBody>
            <a:bodyPr wrap="square" lIns="0" tIns="0" rIns="0" bIns="0" rtlCol="0">
              <a:spAutoFit/>
            </a:bodyPr>
            <a:lstStyle/>
            <a:p>
              <a:pPr>
                <a:lnSpc>
                  <a:spcPct val="120000"/>
                </a:lnSpc>
              </a:pPr>
              <a:endParaRPr lang="ru-RU" sz="1200" dirty="0" smtClean="0">
                <a:solidFill>
                  <a:schemeClr val="tx1">
                    <a:lumMod val="50000"/>
                    <a:lumOff val="50000"/>
                  </a:schemeClr>
                </a:solidFill>
              </a:endParaRPr>
            </a:p>
          </p:txBody>
        </p:sp>
      </p:grpSp>
      <p:sp>
        <p:nvSpPr>
          <p:cNvPr id="15" name="TextBox 14"/>
          <p:cNvSpPr txBox="1"/>
          <p:nvPr/>
        </p:nvSpPr>
        <p:spPr>
          <a:xfrm>
            <a:off x="8730908" y="633643"/>
            <a:ext cx="3898645" cy="184474"/>
          </a:xfrm>
          <a:prstGeom prst="rect">
            <a:avLst/>
          </a:prstGeom>
          <a:noFill/>
        </p:spPr>
        <p:txBody>
          <a:bodyPr wrap="square" lIns="0" tIns="0" rIns="0" bIns="0" rtlCol="0">
            <a:spAutoFit/>
          </a:bodyPr>
          <a:lstStyle/>
          <a:p>
            <a:pPr>
              <a:lnSpc>
                <a:spcPct val="120000"/>
              </a:lnSpc>
            </a:pPr>
            <a:r>
              <a:rPr lang="ru-RU" sz="1100" dirty="0" smtClean="0">
                <a:solidFill>
                  <a:schemeClr val="tx1">
                    <a:lumMod val="85000"/>
                    <a:lumOff val="15000"/>
                  </a:schemeClr>
                </a:solidFill>
                <a:latin typeface="Calibri ligh (Заголовки)"/>
              </a:rPr>
              <a:t>Обои Ткани Лепнина Краски</a:t>
            </a:r>
            <a:endParaRPr lang="ru-RU" sz="1100" dirty="0">
              <a:solidFill>
                <a:schemeClr val="tx1">
                  <a:lumMod val="85000"/>
                  <a:lumOff val="15000"/>
                </a:schemeClr>
              </a:solidFill>
              <a:latin typeface="Calibri ligh (Заголовки)"/>
            </a:endParaRPr>
          </a:p>
        </p:txBody>
      </p:sp>
      <p:cxnSp>
        <p:nvCxnSpPr>
          <p:cNvPr id="17" name="Прямая соединительная линия 16"/>
          <p:cNvCxnSpPr/>
          <p:nvPr/>
        </p:nvCxnSpPr>
        <p:spPr>
          <a:xfrm flipH="1">
            <a:off x="7983991" y="744930"/>
            <a:ext cx="540000" cy="0"/>
          </a:xfrm>
          <a:prstGeom prst="line">
            <a:avLst/>
          </a:prstGeom>
          <a:ln>
            <a:solidFill>
              <a:srgbClr val="E21F2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757" y="2291694"/>
            <a:ext cx="7505196" cy="2031325"/>
          </a:xfrm>
          <a:prstGeom prst="rect">
            <a:avLst/>
          </a:prstGeom>
          <a:noFill/>
        </p:spPr>
        <p:txBody>
          <a:bodyPr wrap="none" lIns="0" tIns="0" rIns="0" bIns="0" rtlCol="0">
            <a:spAutoFit/>
          </a:bodyPr>
          <a:lstStyle/>
          <a:p>
            <a:r>
              <a:rPr lang="ru-RU" sz="6600" b="1" dirty="0" smtClean="0">
                <a:solidFill>
                  <a:schemeClr val="bg2">
                    <a:lumMod val="50000"/>
                  </a:schemeClr>
                </a:solidFill>
                <a:latin typeface="Calibri ligh (Заголовки)"/>
              </a:rPr>
              <a:t>Проект</a:t>
            </a:r>
          </a:p>
          <a:p>
            <a:r>
              <a:rPr lang="ru-RU" sz="6600" b="1" dirty="0" smtClean="0">
                <a:solidFill>
                  <a:schemeClr val="bg2">
                    <a:lumMod val="50000"/>
                  </a:schemeClr>
                </a:solidFill>
                <a:latin typeface="Calibri ligh (Заголовки)"/>
              </a:rPr>
              <a:t>«Визуализаторы»</a:t>
            </a:r>
          </a:p>
        </p:txBody>
      </p:sp>
      <p:pic>
        <p:nvPicPr>
          <p:cNvPr id="14" name="Рисунок 13" descr="2018-presentAmpir-1.jpg"/>
          <p:cNvPicPr>
            <a:picLocks noChangeAspect="1"/>
          </p:cNvPicPr>
          <p:nvPr/>
        </p:nvPicPr>
        <p:blipFill>
          <a:blip r:embed="rId3"/>
          <a:srcRect l="17675" t="23285" r="17241" b="25457"/>
          <a:stretch>
            <a:fillRect/>
          </a:stretch>
        </p:blipFill>
        <p:spPr>
          <a:xfrm>
            <a:off x="8570976" y="2304288"/>
            <a:ext cx="2955010" cy="1743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09768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8" name="TextBox 37"/>
          <p:cNvSpPr txBox="1"/>
          <p:nvPr/>
        </p:nvSpPr>
        <p:spPr>
          <a:xfrm>
            <a:off x="1049152" y="567975"/>
            <a:ext cx="1433534"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Как мы работаем</a:t>
            </a:r>
            <a:endParaRPr lang="ru-RU" sz="1400" dirty="0">
              <a:solidFill>
                <a:schemeClr val="bg1"/>
              </a:solidFill>
              <a:latin typeface="Calibri ligh (Заголовки)"/>
            </a:endParaRPr>
          </a:p>
        </p:txBody>
      </p:sp>
      <p:pic>
        <p:nvPicPr>
          <p:cNvPr id="12" name="Рисунок 11"/>
          <p:cNvPicPr/>
          <p:nvPr/>
        </p:nvPicPr>
        <p:blipFill>
          <a:blip r:embed="rId3" cstate="print"/>
          <a:stretch>
            <a:fillRect/>
          </a:stretch>
        </p:blipFill>
        <p:spPr>
          <a:xfrm>
            <a:off x="4668889" y="1875271"/>
            <a:ext cx="7200000" cy="4320000"/>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4" name="TextBox 13"/>
          <p:cNvSpPr txBox="1"/>
          <p:nvPr/>
        </p:nvSpPr>
        <p:spPr>
          <a:xfrm>
            <a:off x="1049152" y="567975"/>
            <a:ext cx="1352550"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Личный кабинет</a:t>
            </a:r>
            <a:endParaRPr lang="ru-RU" sz="1400" dirty="0">
              <a:solidFill>
                <a:schemeClr val="bg1"/>
              </a:solidFill>
              <a:latin typeface="Calibri ligh (Заголовки)"/>
            </a:endParaRPr>
          </a:p>
        </p:txBody>
      </p:sp>
      <p:grpSp>
        <p:nvGrpSpPr>
          <p:cNvPr id="17" name="Группа 16"/>
          <p:cNvGrpSpPr/>
          <p:nvPr/>
        </p:nvGrpSpPr>
        <p:grpSpPr>
          <a:xfrm>
            <a:off x="421702" y="2139452"/>
            <a:ext cx="3960000" cy="1541195"/>
            <a:chOff x="6689124" y="2227278"/>
            <a:chExt cx="3960000" cy="1541195"/>
          </a:xfrm>
        </p:grpSpPr>
        <p:grpSp>
          <p:nvGrpSpPr>
            <p:cNvPr id="19" name="Группа 18"/>
            <p:cNvGrpSpPr/>
            <p:nvPr/>
          </p:nvGrpSpPr>
          <p:grpSpPr>
            <a:xfrm>
              <a:off x="6689124" y="2227278"/>
              <a:ext cx="3721226" cy="591756"/>
              <a:chOff x="6663486" y="2227278"/>
              <a:chExt cx="3721226" cy="591756"/>
            </a:xfrm>
          </p:grpSpPr>
          <p:sp>
            <p:nvSpPr>
              <p:cNvPr id="26" name="TextBox 25"/>
              <p:cNvSpPr txBox="1"/>
              <p:nvPr/>
            </p:nvSpPr>
            <p:spPr>
              <a:xfrm>
                <a:off x="7248276" y="2265036"/>
                <a:ext cx="3136436"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Назовите проект и загрузите </a:t>
                </a:r>
              </a:p>
              <a:p>
                <a:r>
                  <a:rPr lang="ru-RU" dirty="0" smtClean="0">
                    <a:solidFill>
                      <a:schemeClr val="tx1">
                        <a:lumMod val="85000"/>
                        <a:lumOff val="15000"/>
                      </a:schemeClr>
                    </a:solidFill>
                    <a:latin typeface="Calibri ligh (Заголовки)"/>
                  </a:rPr>
                  <a:t>обложку</a:t>
                </a:r>
                <a:endParaRPr lang="ru-RU" dirty="0">
                  <a:solidFill>
                    <a:schemeClr val="tx1">
                      <a:lumMod val="85000"/>
                      <a:lumOff val="15000"/>
                    </a:schemeClr>
                  </a:solidFill>
                  <a:latin typeface="Calibri ligh (Заголовки)"/>
                </a:endParaRPr>
              </a:p>
            </p:txBody>
          </p:sp>
          <p:sp>
            <p:nvSpPr>
              <p:cNvPr id="27" name="Овал 26"/>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21" name="Прямая соединительная линия 20"/>
            <p:cNvCxnSpPr/>
            <p:nvPr/>
          </p:nvCxnSpPr>
          <p:spPr>
            <a:xfrm>
              <a:off x="6689124" y="2967981"/>
              <a:ext cx="396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6689124" y="3408473"/>
              <a:ext cx="3428197" cy="360000"/>
              <a:chOff x="6663486" y="1700977"/>
              <a:chExt cx="3428197" cy="360000"/>
            </a:xfrm>
          </p:grpSpPr>
          <p:sp>
            <p:nvSpPr>
              <p:cNvPr id="24" name="TextBox 23"/>
              <p:cNvSpPr txBox="1"/>
              <p:nvPr/>
            </p:nvSpPr>
            <p:spPr>
              <a:xfrm>
                <a:off x="7248276" y="1700977"/>
                <a:ext cx="2843407" cy="276999"/>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Загрузите файлы проекта</a:t>
                </a:r>
                <a:endParaRPr lang="ru-RU" dirty="0">
                  <a:solidFill>
                    <a:schemeClr val="tx1">
                      <a:lumMod val="85000"/>
                      <a:lumOff val="15000"/>
                    </a:schemeClr>
                  </a:solidFill>
                  <a:latin typeface="Calibri ligh (Заголовки)"/>
                </a:endParaRPr>
              </a:p>
            </p:txBody>
          </p:sp>
          <p:sp>
            <p:nvSpPr>
              <p:cNvPr id="25" name="Овал 24"/>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grpSp>
        <p:nvGrpSpPr>
          <p:cNvPr id="28" name="Группа 27"/>
          <p:cNvGrpSpPr/>
          <p:nvPr/>
        </p:nvGrpSpPr>
        <p:grpSpPr>
          <a:xfrm>
            <a:off x="421702" y="4315136"/>
            <a:ext cx="4373904" cy="1735193"/>
            <a:chOff x="6689124" y="2227278"/>
            <a:chExt cx="4373904" cy="1735193"/>
          </a:xfrm>
        </p:grpSpPr>
        <p:grpSp>
          <p:nvGrpSpPr>
            <p:cNvPr id="29" name="Группа 28"/>
            <p:cNvGrpSpPr/>
            <p:nvPr/>
          </p:nvGrpSpPr>
          <p:grpSpPr>
            <a:xfrm>
              <a:off x="6689124" y="2227278"/>
              <a:ext cx="3776754" cy="360000"/>
              <a:chOff x="6663486" y="2227278"/>
              <a:chExt cx="3776754" cy="360000"/>
            </a:xfrm>
          </p:grpSpPr>
          <p:sp>
            <p:nvSpPr>
              <p:cNvPr id="34" name="TextBox 33"/>
              <p:cNvSpPr txBox="1"/>
              <p:nvPr/>
            </p:nvSpPr>
            <p:spPr>
              <a:xfrm>
                <a:off x="7248276" y="2265036"/>
                <a:ext cx="3191964" cy="276999"/>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Заполните данные о клиенте</a:t>
                </a:r>
                <a:endParaRPr lang="ru-RU" dirty="0">
                  <a:solidFill>
                    <a:schemeClr val="tx1">
                      <a:lumMod val="85000"/>
                      <a:lumOff val="15000"/>
                    </a:schemeClr>
                  </a:solidFill>
                  <a:latin typeface="Calibri ligh (Заголовки)"/>
                </a:endParaRPr>
              </a:p>
            </p:txBody>
          </p:sp>
          <p:sp>
            <p:nvSpPr>
              <p:cNvPr id="39" name="Овал 38"/>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3</a:t>
                </a:r>
              </a:p>
            </p:txBody>
          </p:sp>
        </p:grpSp>
        <p:cxnSp>
          <p:nvCxnSpPr>
            <p:cNvPr id="30" name="Прямая соединительная линия 29"/>
            <p:cNvCxnSpPr/>
            <p:nvPr/>
          </p:nvCxnSpPr>
          <p:spPr>
            <a:xfrm>
              <a:off x="6689124" y="2967981"/>
              <a:ext cx="396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p:nvGrpSpPr>
          <p:grpSpPr>
            <a:xfrm>
              <a:off x="6689124" y="3408473"/>
              <a:ext cx="4373904" cy="553998"/>
              <a:chOff x="6663486" y="1700977"/>
              <a:chExt cx="4373904" cy="553998"/>
            </a:xfrm>
          </p:grpSpPr>
          <p:sp>
            <p:nvSpPr>
              <p:cNvPr id="32" name="TextBox 31"/>
              <p:cNvSpPr txBox="1"/>
              <p:nvPr/>
            </p:nvSpPr>
            <p:spPr>
              <a:xfrm>
                <a:off x="7156184" y="1700977"/>
                <a:ext cx="3881206" cy="553998"/>
              </a:xfrm>
              <a:prstGeom prst="rect">
                <a:avLst/>
              </a:prstGeom>
              <a:noFill/>
            </p:spPr>
            <p:txBody>
              <a:bodyPr wrap="square" lIns="0" tIns="0" rIns="0" bIns="0" rtlCol="0">
                <a:spAutoFit/>
              </a:bodyPr>
              <a:lstStyle/>
              <a:p>
                <a:r>
                  <a:rPr lang="ru-RU" dirty="0" smtClean="0">
                    <a:solidFill>
                      <a:schemeClr val="tx1">
                        <a:lumMod val="85000"/>
                        <a:lumOff val="15000"/>
                      </a:schemeClr>
                    </a:solidFill>
                    <a:latin typeface="Calibri ligh (Заголовки)"/>
                  </a:rPr>
                  <a:t>Отправьте проект на проверку или </a:t>
                </a:r>
              </a:p>
              <a:p>
                <a:r>
                  <a:rPr lang="ru-RU" dirty="0">
                    <a:solidFill>
                      <a:schemeClr val="tx1">
                        <a:lumMod val="85000"/>
                        <a:lumOff val="15000"/>
                      </a:schemeClr>
                    </a:solidFill>
                    <a:latin typeface="Calibri ligh (Заголовки)"/>
                  </a:rPr>
                  <a:t>с</a:t>
                </a:r>
                <a:r>
                  <a:rPr lang="ru-RU" dirty="0" smtClean="0">
                    <a:solidFill>
                      <a:schemeClr val="tx1">
                        <a:lumMod val="85000"/>
                        <a:lumOff val="15000"/>
                      </a:schemeClr>
                    </a:solidFill>
                    <a:latin typeface="Calibri ligh (Заголовки)"/>
                  </a:rPr>
                  <a:t>охраните как черновик</a:t>
                </a:r>
                <a:endParaRPr lang="ru-RU" dirty="0">
                  <a:solidFill>
                    <a:schemeClr val="tx1">
                      <a:lumMod val="85000"/>
                      <a:lumOff val="15000"/>
                    </a:schemeClr>
                  </a:solidFill>
                  <a:latin typeface="Calibri ligh (Заголовки)"/>
                </a:endParaRPr>
              </a:p>
            </p:txBody>
          </p:sp>
          <p:sp>
            <p:nvSpPr>
              <p:cNvPr id="33" name="Овал 32"/>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4</a:t>
                </a:r>
              </a:p>
            </p:txBody>
          </p:sp>
        </p:grpSp>
      </p:grpSp>
      <p:sp>
        <p:nvSpPr>
          <p:cNvPr id="41" name="TextBox 40"/>
          <p:cNvSpPr txBox="1"/>
          <p:nvPr/>
        </p:nvSpPr>
        <p:spPr>
          <a:xfrm>
            <a:off x="192539" y="1103032"/>
            <a:ext cx="5067156"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СОЗДАНИЕ ПРОЕКТА:</a:t>
            </a:r>
            <a:endParaRPr lang="ru-RU" sz="3600" b="1" dirty="0">
              <a:solidFill>
                <a:schemeClr val="tx1">
                  <a:lumMod val="85000"/>
                  <a:lumOff val="15000"/>
                </a:schemeClr>
              </a:solidFill>
              <a:latin typeface="Calibri ligh (Заголовки)"/>
            </a:endParaRPr>
          </a:p>
        </p:txBody>
      </p:sp>
      <p:pic>
        <p:nvPicPr>
          <p:cNvPr id="37" name="Рисунок 36" descr="2018-presentAmpir-1.jpg"/>
          <p:cNvPicPr>
            <a:picLocks noChangeAspect="1"/>
          </p:cNvPicPr>
          <p:nvPr/>
        </p:nvPicPr>
        <p:blipFill>
          <a:blip r:embed="rId4"/>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Прямоугольник 39"/>
          <p:cNvSpPr/>
          <p:nvPr/>
        </p:nvSpPr>
        <p:spPr>
          <a:xfrm>
            <a:off x="11050806" y="1919807"/>
            <a:ext cx="684716" cy="212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10943186" y="2358228"/>
            <a:ext cx="744665" cy="212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4926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8" name="TextBox 37"/>
          <p:cNvSpPr txBox="1"/>
          <p:nvPr/>
        </p:nvSpPr>
        <p:spPr>
          <a:xfrm>
            <a:off x="1049152" y="567975"/>
            <a:ext cx="1433534"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Как мы работаем</a:t>
            </a:r>
            <a:endParaRPr lang="ru-RU" sz="1400" dirty="0">
              <a:solidFill>
                <a:schemeClr val="bg1"/>
              </a:solidFill>
              <a:latin typeface="Calibri ligh (Заголовки)"/>
            </a:endParaRPr>
          </a:p>
        </p:txBody>
      </p:sp>
      <p:sp>
        <p:nvSpPr>
          <p:cNvPr id="13" name="Прямоугольник 12"/>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grpSp>
        <p:nvGrpSpPr>
          <p:cNvPr id="17" name="Группа 16"/>
          <p:cNvGrpSpPr/>
          <p:nvPr/>
        </p:nvGrpSpPr>
        <p:grpSpPr>
          <a:xfrm>
            <a:off x="212661" y="1875271"/>
            <a:ext cx="4540050" cy="2012192"/>
            <a:chOff x="6689124" y="2227278"/>
            <a:chExt cx="4540050" cy="2012192"/>
          </a:xfrm>
        </p:grpSpPr>
        <p:grpSp>
          <p:nvGrpSpPr>
            <p:cNvPr id="19" name="Группа 18"/>
            <p:cNvGrpSpPr/>
            <p:nvPr/>
          </p:nvGrpSpPr>
          <p:grpSpPr>
            <a:xfrm>
              <a:off x="6689124" y="2227278"/>
              <a:ext cx="4405323" cy="868755"/>
              <a:chOff x="6663486" y="2227278"/>
              <a:chExt cx="4405323" cy="868755"/>
            </a:xfrm>
          </p:grpSpPr>
          <p:sp>
            <p:nvSpPr>
              <p:cNvPr id="26" name="TextBox 25"/>
              <p:cNvSpPr txBox="1"/>
              <p:nvPr/>
            </p:nvSpPr>
            <p:spPr>
              <a:xfrm>
                <a:off x="7248276" y="2265036"/>
                <a:ext cx="3820533" cy="830997"/>
              </a:xfrm>
              <a:prstGeom prst="rect">
                <a:avLst/>
              </a:prstGeom>
              <a:noFill/>
            </p:spPr>
            <p:txBody>
              <a:bodyPr wrap="square" lIns="0" tIns="0" rIns="0" bIns="0" rtlCol="0">
                <a:spAutoFit/>
              </a:bodyPr>
              <a:lstStyle/>
              <a:p>
                <a:r>
                  <a:rPr lang="ru-RU" dirty="0" smtClean="0">
                    <a:solidFill>
                      <a:schemeClr val="accent1">
                        <a:lumMod val="75000"/>
                      </a:schemeClr>
                    </a:solidFill>
                    <a:latin typeface="Calibri ligh (Заголовки)"/>
                  </a:rPr>
                  <a:t>Черновик</a:t>
                </a:r>
                <a:r>
                  <a:rPr lang="ru-RU" dirty="0" smtClean="0">
                    <a:solidFill>
                      <a:schemeClr val="tx1">
                        <a:lumMod val="85000"/>
                        <a:lumOff val="15000"/>
                      </a:schemeClr>
                    </a:solidFill>
                    <a:latin typeface="Calibri ligh (Заголовки)"/>
                  </a:rPr>
                  <a:t> – проект сохранен для </a:t>
                </a:r>
              </a:p>
              <a:p>
                <a:r>
                  <a:rPr lang="ru-RU" dirty="0" smtClean="0">
                    <a:solidFill>
                      <a:schemeClr val="tx1">
                        <a:lumMod val="85000"/>
                        <a:lumOff val="15000"/>
                      </a:schemeClr>
                    </a:solidFill>
                    <a:latin typeface="Calibri ligh (Заголовки)"/>
                  </a:rPr>
                  <a:t>редактирования и не отправлен на </a:t>
                </a:r>
              </a:p>
              <a:p>
                <a:r>
                  <a:rPr lang="ru-RU" dirty="0" smtClean="0">
                    <a:solidFill>
                      <a:schemeClr val="tx1">
                        <a:lumMod val="85000"/>
                        <a:lumOff val="15000"/>
                      </a:schemeClr>
                    </a:solidFill>
                    <a:latin typeface="Calibri ligh (Заголовки)"/>
                  </a:rPr>
                  <a:t>проверку менеджеру</a:t>
                </a:r>
                <a:endParaRPr lang="ru-RU" dirty="0">
                  <a:solidFill>
                    <a:schemeClr val="tx1">
                      <a:lumMod val="85000"/>
                      <a:lumOff val="15000"/>
                    </a:schemeClr>
                  </a:solidFill>
                  <a:latin typeface="Calibri ligh (Заголовки)"/>
                </a:endParaRPr>
              </a:p>
            </p:txBody>
          </p:sp>
          <p:sp>
            <p:nvSpPr>
              <p:cNvPr id="27" name="Овал 26"/>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21" name="Прямая соединительная линия 20"/>
            <p:cNvCxnSpPr/>
            <p:nvPr/>
          </p:nvCxnSpPr>
          <p:spPr>
            <a:xfrm>
              <a:off x="6689124" y="3150861"/>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6689124" y="3408473"/>
              <a:ext cx="4158076" cy="830997"/>
              <a:chOff x="6663486" y="1700977"/>
              <a:chExt cx="4158076" cy="830997"/>
            </a:xfrm>
          </p:grpSpPr>
          <p:sp>
            <p:nvSpPr>
              <p:cNvPr id="24" name="TextBox 23"/>
              <p:cNvSpPr txBox="1"/>
              <p:nvPr/>
            </p:nvSpPr>
            <p:spPr>
              <a:xfrm>
                <a:off x="7248276" y="1700977"/>
                <a:ext cx="3573286" cy="830997"/>
              </a:xfrm>
              <a:prstGeom prst="rect">
                <a:avLst/>
              </a:prstGeom>
              <a:noFill/>
            </p:spPr>
            <p:txBody>
              <a:bodyPr wrap="none" lIns="0" tIns="0" rIns="0" bIns="0" rtlCol="0">
                <a:spAutoFit/>
              </a:bodyPr>
              <a:lstStyle/>
              <a:p>
                <a:r>
                  <a:rPr lang="ru-RU" dirty="0" smtClean="0">
                    <a:solidFill>
                      <a:schemeClr val="accent1">
                        <a:lumMod val="75000"/>
                      </a:schemeClr>
                    </a:solidFill>
                    <a:latin typeface="Calibri ligh (Заголовки)"/>
                  </a:rPr>
                  <a:t>На проверке </a:t>
                </a:r>
                <a:r>
                  <a:rPr lang="ru-RU" dirty="0" smtClean="0">
                    <a:solidFill>
                      <a:schemeClr val="tx1">
                        <a:lumMod val="85000"/>
                        <a:lumOff val="15000"/>
                      </a:schemeClr>
                    </a:solidFill>
                    <a:latin typeface="Calibri ligh (Заголовки)"/>
                  </a:rPr>
                  <a:t>– проект отправлен </a:t>
                </a:r>
              </a:p>
              <a:p>
                <a:r>
                  <a:rPr lang="ru-RU" dirty="0" smtClean="0">
                    <a:solidFill>
                      <a:schemeClr val="tx1">
                        <a:lumMod val="85000"/>
                        <a:lumOff val="15000"/>
                      </a:schemeClr>
                    </a:solidFill>
                    <a:latin typeface="Calibri ligh (Заголовки)"/>
                  </a:rPr>
                  <a:t>менеджеру  и находится </a:t>
                </a:r>
              </a:p>
              <a:p>
                <a:r>
                  <a:rPr lang="ru-RU" dirty="0" smtClean="0">
                    <a:solidFill>
                      <a:schemeClr val="tx1">
                        <a:lumMod val="85000"/>
                        <a:lumOff val="15000"/>
                      </a:schemeClr>
                    </a:solidFill>
                    <a:latin typeface="Calibri ligh (Заголовки)"/>
                  </a:rPr>
                  <a:t>на рассмотрении</a:t>
                </a:r>
                <a:endParaRPr lang="ru-RU" dirty="0">
                  <a:solidFill>
                    <a:schemeClr val="tx1">
                      <a:lumMod val="85000"/>
                      <a:lumOff val="15000"/>
                    </a:schemeClr>
                  </a:solidFill>
                  <a:latin typeface="Calibri ligh (Заголовки)"/>
                </a:endParaRPr>
              </a:p>
            </p:txBody>
          </p:sp>
          <p:sp>
            <p:nvSpPr>
              <p:cNvPr id="25" name="Овал 24"/>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grpSp>
        <p:nvGrpSpPr>
          <p:cNvPr id="28" name="Группа 27"/>
          <p:cNvGrpSpPr/>
          <p:nvPr/>
        </p:nvGrpSpPr>
        <p:grpSpPr>
          <a:xfrm>
            <a:off x="211127" y="4065234"/>
            <a:ext cx="4573093" cy="1447492"/>
            <a:chOff x="6689124" y="2365620"/>
            <a:chExt cx="4573093" cy="1447492"/>
          </a:xfrm>
        </p:grpSpPr>
        <p:grpSp>
          <p:nvGrpSpPr>
            <p:cNvPr id="29" name="Группа 28"/>
            <p:cNvGrpSpPr/>
            <p:nvPr/>
          </p:nvGrpSpPr>
          <p:grpSpPr>
            <a:xfrm>
              <a:off x="6689124" y="2365620"/>
              <a:ext cx="4207320" cy="360462"/>
              <a:chOff x="6663486" y="2365620"/>
              <a:chExt cx="4207320" cy="360462"/>
            </a:xfrm>
          </p:grpSpPr>
          <p:sp>
            <p:nvSpPr>
              <p:cNvPr id="34" name="TextBox 33"/>
              <p:cNvSpPr txBox="1"/>
              <p:nvPr/>
            </p:nvSpPr>
            <p:spPr>
              <a:xfrm>
                <a:off x="7248276" y="2401156"/>
                <a:ext cx="3622530" cy="276999"/>
              </a:xfrm>
              <a:prstGeom prst="rect">
                <a:avLst/>
              </a:prstGeom>
              <a:noFill/>
            </p:spPr>
            <p:txBody>
              <a:bodyPr wrap="none" lIns="0" tIns="0" rIns="0" bIns="0" rtlCol="0">
                <a:spAutoFit/>
              </a:bodyPr>
              <a:lstStyle/>
              <a:p>
                <a:r>
                  <a:rPr lang="ru-RU" dirty="0" smtClean="0">
                    <a:solidFill>
                      <a:schemeClr val="accent1">
                        <a:lumMod val="75000"/>
                      </a:schemeClr>
                    </a:solidFill>
                    <a:latin typeface="Calibri ligh (Заголовки)"/>
                  </a:rPr>
                  <a:t>Отклонен </a:t>
                </a:r>
                <a:r>
                  <a:rPr lang="ru-RU" dirty="0" smtClean="0">
                    <a:solidFill>
                      <a:schemeClr val="tx1">
                        <a:lumMod val="85000"/>
                        <a:lumOff val="15000"/>
                      </a:schemeClr>
                    </a:solidFill>
                    <a:latin typeface="Calibri ligh (Заголовки)"/>
                  </a:rPr>
                  <a:t>– проект был отклонен </a:t>
                </a:r>
                <a:endParaRPr lang="ru-RU" dirty="0">
                  <a:solidFill>
                    <a:schemeClr val="tx1">
                      <a:lumMod val="85000"/>
                      <a:lumOff val="15000"/>
                    </a:schemeClr>
                  </a:solidFill>
                  <a:latin typeface="Calibri ligh (Заголовки)"/>
                </a:endParaRPr>
              </a:p>
            </p:txBody>
          </p:sp>
          <p:sp>
            <p:nvSpPr>
              <p:cNvPr id="39" name="Овал 38"/>
              <p:cNvSpPr/>
              <p:nvPr/>
            </p:nvSpPr>
            <p:spPr>
              <a:xfrm>
                <a:off x="6663486" y="2365620"/>
                <a:ext cx="386281" cy="360462"/>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3</a:t>
                </a:r>
              </a:p>
            </p:txBody>
          </p:sp>
        </p:grpSp>
        <p:cxnSp>
          <p:nvCxnSpPr>
            <p:cNvPr id="30" name="Прямая соединительная линия 29"/>
            <p:cNvCxnSpPr/>
            <p:nvPr/>
          </p:nvCxnSpPr>
          <p:spPr>
            <a:xfrm>
              <a:off x="6722167" y="2900247"/>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p:nvGrpSpPr>
          <p:grpSpPr>
            <a:xfrm>
              <a:off x="6725700" y="2982115"/>
              <a:ext cx="4196457" cy="830997"/>
              <a:chOff x="6700062" y="1274619"/>
              <a:chExt cx="4196457" cy="830997"/>
            </a:xfrm>
          </p:grpSpPr>
          <p:sp>
            <p:nvSpPr>
              <p:cNvPr id="32" name="TextBox 31"/>
              <p:cNvSpPr txBox="1"/>
              <p:nvPr/>
            </p:nvSpPr>
            <p:spPr>
              <a:xfrm>
                <a:off x="7248276" y="1274619"/>
                <a:ext cx="3648243" cy="830997"/>
              </a:xfrm>
              <a:prstGeom prst="rect">
                <a:avLst/>
              </a:prstGeom>
              <a:noFill/>
            </p:spPr>
            <p:txBody>
              <a:bodyPr wrap="square" lIns="0" tIns="0" rIns="0" bIns="0" rtlCol="0">
                <a:spAutoFit/>
              </a:bodyPr>
              <a:lstStyle/>
              <a:p>
                <a:r>
                  <a:rPr lang="ru-RU" dirty="0" smtClean="0">
                    <a:solidFill>
                      <a:schemeClr val="accent1">
                        <a:lumMod val="75000"/>
                      </a:schemeClr>
                    </a:solidFill>
                    <a:latin typeface="Calibri ligh (Заголовки)"/>
                  </a:rPr>
                  <a:t>В работе </a:t>
                </a:r>
                <a:r>
                  <a:rPr lang="ru-RU" dirty="0" smtClean="0">
                    <a:solidFill>
                      <a:schemeClr val="tx1">
                        <a:lumMod val="85000"/>
                        <a:lumOff val="15000"/>
                      </a:schemeClr>
                    </a:solidFill>
                    <a:latin typeface="Calibri ligh (Заголовки)"/>
                  </a:rPr>
                  <a:t>– проект одобрен / идет </a:t>
                </a:r>
              </a:p>
              <a:p>
                <a:r>
                  <a:rPr lang="ru-RU" dirty="0" smtClean="0">
                    <a:solidFill>
                      <a:schemeClr val="tx1">
                        <a:lumMod val="85000"/>
                        <a:lumOff val="15000"/>
                      </a:schemeClr>
                    </a:solidFill>
                    <a:latin typeface="Calibri ligh (Заголовки)"/>
                  </a:rPr>
                  <a:t>работа с клиентом </a:t>
                </a:r>
              </a:p>
              <a:p>
                <a:endParaRPr lang="ru-RU" dirty="0">
                  <a:solidFill>
                    <a:schemeClr val="tx1">
                      <a:lumMod val="85000"/>
                      <a:lumOff val="15000"/>
                    </a:schemeClr>
                  </a:solidFill>
                  <a:latin typeface="Calibri ligh (Заголовки)"/>
                </a:endParaRPr>
              </a:p>
            </p:txBody>
          </p:sp>
          <p:sp>
            <p:nvSpPr>
              <p:cNvPr id="33" name="Овал 32"/>
              <p:cNvSpPr/>
              <p:nvPr/>
            </p:nvSpPr>
            <p:spPr>
              <a:xfrm>
                <a:off x="6700062" y="1444945"/>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4</a:t>
                </a:r>
              </a:p>
            </p:txBody>
          </p:sp>
        </p:grpSp>
      </p:grpSp>
      <p:sp>
        <p:nvSpPr>
          <p:cNvPr id="40" name="TextBox 39"/>
          <p:cNvSpPr txBox="1"/>
          <p:nvPr/>
        </p:nvSpPr>
        <p:spPr>
          <a:xfrm>
            <a:off x="192539" y="1103032"/>
            <a:ext cx="5079147"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СТАТУСЫ ПРОЕКТОВ:</a:t>
            </a:r>
            <a:endParaRPr lang="ru-RU" sz="3600" b="1" dirty="0">
              <a:solidFill>
                <a:schemeClr val="tx1">
                  <a:lumMod val="85000"/>
                  <a:lumOff val="15000"/>
                </a:schemeClr>
              </a:solidFill>
              <a:latin typeface="Calibri ligh (Заголовки)"/>
            </a:endParaRPr>
          </a:p>
        </p:txBody>
      </p:sp>
      <p:cxnSp>
        <p:nvCxnSpPr>
          <p:cNvPr id="41" name="Прямая соединительная линия 40"/>
          <p:cNvCxnSpPr/>
          <p:nvPr/>
        </p:nvCxnSpPr>
        <p:spPr>
          <a:xfrm>
            <a:off x="249237" y="3965312"/>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236046" y="5476054"/>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76718" y="5620044"/>
            <a:ext cx="3645165" cy="830997"/>
          </a:xfrm>
          <a:prstGeom prst="rect">
            <a:avLst/>
          </a:prstGeom>
          <a:noFill/>
        </p:spPr>
        <p:txBody>
          <a:bodyPr wrap="none" lIns="0" tIns="0" rIns="0" bIns="0" rtlCol="0">
            <a:spAutoFit/>
          </a:bodyPr>
          <a:lstStyle/>
          <a:p>
            <a:r>
              <a:rPr lang="ru-RU" dirty="0" smtClean="0">
                <a:solidFill>
                  <a:schemeClr val="accent1">
                    <a:lumMod val="75000"/>
                  </a:schemeClr>
                </a:solidFill>
                <a:latin typeface="Calibri ligh (Заголовки)"/>
              </a:rPr>
              <a:t>Закрыт </a:t>
            </a:r>
            <a:r>
              <a:rPr lang="ru-RU" dirty="0" smtClean="0">
                <a:solidFill>
                  <a:schemeClr val="tx1">
                    <a:lumMod val="85000"/>
                    <a:lumOff val="15000"/>
                  </a:schemeClr>
                </a:solidFill>
                <a:latin typeface="Calibri ligh (Заголовки)"/>
              </a:rPr>
              <a:t>– сделка прошла / клиент </a:t>
            </a:r>
          </a:p>
          <a:p>
            <a:r>
              <a:rPr lang="ru-RU" dirty="0" smtClean="0">
                <a:solidFill>
                  <a:schemeClr val="tx1">
                    <a:lumMod val="85000"/>
                    <a:lumOff val="15000"/>
                  </a:schemeClr>
                </a:solidFill>
                <a:latin typeface="Calibri ligh (Заголовки)"/>
              </a:rPr>
              <a:t>отказался от сотрудничества</a:t>
            </a:r>
          </a:p>
          <a:p>
            <a:endParaRPr lang="ru-RU" dirty="0">
              <a:solidFill>
                <a:schemeClr val="tx1">
                  <a:lumMod val="85000"/>
                  <a:lumOff val="15000"/>
                </a:schemeClr>
              </a:solidFill>
              <a:latin typeface="Calibri ligh (Заголовки)"/>
            </a:endParaRPr>
          </a:p>
        </p:txBody>
      </p:sp>
      <p:sp>
        <p:nvSpPr>
          <p:cNvPr id="44" name="Овал 43"/>
          <p:cNvSpPr/>
          <p:nvPr/>
        </p:nvSpPr>
        <p:spPr>
          <a:xfrm>
            <a:off x="256032" y="5639831"/>
            <a:ext cx="373791"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E21F25"/>
                </a:solidFill>
                <a:latin typeface="Calibri light (Основной текст)"/>
              </a:rPr>
              <a:t>5</a:t>
            </a:r>
            <a:endParaRPr lang="ru-RU" sz="1200" dirty="0">
              <a:solidFill>
                <a:srgbClr val="E21F25"/>
              </a:solidFill>
              <a:latin typeface="Calibri light (Основной текст)"/>
            </a:endParaRPr>
          </a:p>
        </p:txBody>
      </p:sp>
      <p:pic>
        <p:nvPicPr>
          <p:cNvPr id="37" name="Рисунок 36"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Рисунок 44" descr="Screenshot_12.png"/>
          <p:cNvPicPr>
            <a:picLocks noChangeAspect="1"/>
          </p:cNvPicPr>
          <p:nvPr/>
        </p:nvPicPr>
        <p:blipFill>
          <a:blip r:embed="rId4"/>
          <a:srcRect l="14163" r="15774" b="11323"/>
          <a:stretch>
            <a:fillRect/>
          </a:stretch>
        </p:blipFill>
        <p:spPr>
          <a:xfrm>
            <a:off x="5551099" y="1589723"/>
            <a:ext cx="5504828" cy="5043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237417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8" name="TextBox 37"/>
          <p:cNvSpPr txBox="1"/>
          <p:nvPr/>
        </p:nvSpPr>
        <p:spPr>
          <a:xfrm>
            <a:off x="1049152" y="567975"/>
            <a:ext cx="1433534"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Как мы работаем</a:t>
            </a:r>
            <a:endParaRPr lang="ru-RU" sz="1400" dirty="0">
              <a:solidFill>
                <a:schemeClr val="bg1"/>
              </a:solidFill>
              <a:latin typeface="Calibri ligh (Заголовки)"/>
            </a:endParaRPr>
          </a:p>
        </p:txBody>
      </p:sp>
      <p:sp>
        <p:nvSpPr>
          <p:cNvPr id="10" name="Прямоугольник 9"/>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1" name="TextBox 10"/>
          <p:cNvSpPr txBox="1"/>
          <p:nvPr/>
        </p:nvSpPr>
        <p:spPr>
          <a:xfrm>
            <a:off x="1049152" y="567975"/>
            <a:ext cx="1352550"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Личный кабинет</a:t>
            </a:r>
            <a:endParaRPr lang="ru-RU" sz="1400" dirty="0">
              <a:solidFill>
                <a:schemeClr val="bg1"/>
              </a:solidFill>
              <a:latin typeface="Calibri ligh (Заголовки)"/>
            </a:endParaRPr>
          </a:p>
        </p:txBody>
      </p:sp>
      <p:sp>
        <p:nvSpPr>
          <p:cNvPr id="19" name="TextBox 18"/>
          <p:cNvSpPr txBox="1"/>
          <p:nvPr/>
        </p:nvSpPr>
        <p:spPr>
          <a:xfrm>
            <a:off x="400757" y="1812437"/>
            <a:ext cx="4976785" cy="4985980"/>
          </a:xfrm>
          <a:prstGeom prst="rect">
            <a:avLst/>
          </a:prstGeom>
          <a:noFill/>
        </p:spPr>
        <p:txBody>
          <a:bodyPr wrap="square" lIns="0" tIns="0" rIns="0" bIns="0" rtlCol="0">
            <a:spAutoFit/>
          </a:bodyPr>
          <a:lstStyle/>
          <a:p>
            <a:r>
              <a:rPr lang="ru-RU" dirty="0" smtClean="0">
                <a:solidFill>
                  <a:schemeClr val="tx1">
                    <a:lumMod val="85000"/>
                    <a:lumOff val="15000"/>
                  </a:schemeClr>
                </a:solidFill>
                <a:latin typeface="Calibri ligh (Заголовки)"/>
              </a:rPr>
              <a:t>По кнопке </a:t>
            </a:r>
            <a:r>
              <a:rPr lang="ru-RU" dirty="0" smtClean="0">
                <a:solidFill>
                  <a:srgbClr val="0070C0"/>
                </a:solidFill>
                <a:latin typeface="Calibri ligh (Заголовки)"/>
              </a:rPr>
              <a:t>«Подробнее» </a:t>
            </a:r>
            <a:r>
              <a:rPr lang="ru-RU" dirty="0" smtClean="0">
                <a:solidFill>
                  <a:schemeClr val="tx1">
                    <a:lumMod val="85000"/>
                    <a:lumOff val="15000"/>
                  </a:schemeClr>
                </a:solidFill>
                <a:latin typeface="Calibri ligh (Заголовки)"/>
              </a:rPr>
              <a:t>доступен </a:t>
            </a:r>
            <a:r>
              <a:rPr lang="ru-RU" b="1" dirty="0" err="1" smtClean="0">
                <a:solidFill>
                  <a:schemeClr val="tx1">
                    <a:lumMod val="85000"/>
                    <a:lumOff val="15000"/>
                  </a:schemeClr>
                </a:solidFill>
                <a:latin typeface="Calibri ligh (Заголовки)"/>
              </a:rPr>
              <a:t>онлайн-чат</a:t>
            </a:r>
            <a:r>
              <a:rPr lang="ru-RU" dirty="0" smtClean="0">
                <a:solidFill>
                  <a:schemeClr val="tx1">
                    <a:lumMod val="85000"/>
                    <a:lumOff val="15000"/>
                  </a:schemeClr>
                </a:solidFill>
                <a:latin typeface="Calibri ligh (Заголовки)"/>
              </a:rPr>
              <a:t> с менеджером Ампир Декор и следующая информация о проекте:</a:t>
            </a:r>
          </a:p>
          <a:p>
            <a:endParaRPr lang="ru-RU" dirty="0" smtClean="0">
              <a:solidFill>
                <a:schemeClr val="tx1">
                  <a:lumMod val="85000"/>
                  <a:lumOff val="15000"/>
                </a:schemeClr>
              </a:solidFill>
              <a:latin typeface="Calibri ligh (Заголовки)"/>
            </a:endParaRPr>
          </a:p>
          <a:p>
            <a:endParaRPr lang="ru-RU" dirty="0" smtClean="0">
              <a:solidFill>
                <a:schemeClr val="tx1">
                  <a:lumMod val="85000"/>
                  <a:lumOff val="15000"/>
                </a:schemeClr>
              </a:solidFill>
              <a:latin typeface="Calibri ligh (Заголовки)"/>
            </a:endParaRPr>
          </a:p>
          <a:p>
            <a:pPr marL="342900" indent="-342900"/>
            <a:r>
              <a:rPr lang="ru-RU" dirty="0" smtClean="0">
                <a:solidFill>
                  <a:schemeClr val="tx1">
                    <a:lumMod val="85000"/>
                    <a:lumOff val="15000"/>
                  </a:schemeClr>
                </a:solidFill>
                <a:latin typeface="Calibri ligh (Заголовки)"/>
              </a:rPr>
              <a:t>         Контактные данные заказчика</a:t>
            </a:r>
          </a:p>
          <a:p>
            <a:pPr marL="342900" indent="-342900"/>
            <a:endParaRPr lang="ru-RU" dirty="0" smtClean="0">
              <a:solidFill>
                <a:schemeClr val="tx1">
                  <a:lumMod val="85000"/>
                  <a:lumOff val="15000"/>
                </a:schemeClr>
              </a:solidFill>
              <a:latin typeface="Calibri ligh (Заголовки)"/>
            </a:endParaRPr>
          </a:p>
          <a:p>
            <a:pPr marL="342900" indent="-342900"/>
            <a:endParaRPr lang="ru-RU" dirty="0" smtClean="0">
              <a:solidFill>
                <a:schemeClr val="tx1">
                  <a:lumMod val="85000"/>
                  <a:lumOff val="15000"/>
                </a:schemeClr>
              </a:solidFill>
              <a:latin typeface="Calibri ligh (Заголовки)"/>
            </a:endParaRPr>
          </a:p>
          <a:p>
            <a:pPr marL="342900" indent="-342900"/>
            <a:r>
              <a:rPr lang="ru-RU" dirty="0" smtClean="0">
                <a:solidFill>
                  <a:schemeClr val="tx1">
                    <a:lumMod val="85000"/>
                    <a:lumOff val="15000"/>
                  </a:schemeClr>
                </a:solidFill>
                <a:latin typeface="Calibri ligh (Заголовки)"/>
              </a:rPr>
              <a:t>         Проектно-сметная документация </a:t>
            </a:r>
          </a:p>
          <a:p>
            <a:pPr marL="342900" indent="-342900"/>
            <a:endParaRPr lang="ru-RU" dirty="0" smtClean="0">
              <a:solidFill>
                <a:schemeClr val="tx1">
                  <a:lumMod val="85000"/>
                  <a:lumOff val="15000"/>
                </a:schemeClr>
              </a:solidFill>
              <a:latin typeface="Calibri ligh (Заголовки)"/>
            </a:endParaRPr>
          </a:p>
          <a:p>
            <a:pPr marL="342900" indent="-342900"/>
            <a:endParaRPr lang="ru-RU" dirty="0" smtClean="0">
              <a:solidFill>
                <a:schemeClr val="tx1">
                  <a:lumMod val="85000"/>
                  <a:lumOff val="15000"/>
                </a:schemeClr>
              </a:solidFill>
              <a:latin typeface="Calibri ligh (Заголовки)"/>
            </a:endParaRPr>
          </a:p>
          <a:p>
            <a:pPr marL="342900" indent="-342900"/>
            <a:endParaRPr lang="ru-RU" dirty="0" smtClean="0">
              <a:solidFill>
                <a:schemeClr val="tx1">
                  <a:lumMod val="85000"/>
                  <a:lumOff val="15000"/>
                </a:schemeClr>
              </a:solidFill>
              <a:latin typeface="Calibri ligh (Заголовки)"/>
            </a:endParaRPr>
          </a:p>
          <a:p>
            <a:pPr marL="342900" indent="-342900"/>
            <a:endParaRPr lang="ru-RU" dirty="0" smtClean="0">
              <a:solidFill>
                <a:schemeClr val="tx1">
                  <a:lumMod val="85000"/>
                  <a:lumOff val="15000"/>
                </a:schemeClr>
              </a:solidFill>
              <a:latin typeface="Calibri ligh (Заголовки)"/>
            </a:endParaRPr>
          </a:p>
          <a:p>
            <a:endParaRPr lang="ru-RU" dirty="0" smtClean="0">
              <a:solidFill>
                <a:schemeClr val="tx1">
                  <a:lumMod val="85000"/>
                  <a:lumOff val="15000"/>
                </a:schemeClr>
              </a:solidFill>
              <a:latin typeface="Calibri ligh (Заголовки)"/>
            </a:endParaRPr>
          </a:p>
          <a:p>
            <a:endParaRPr lang="ru-RU" dirty="0" smtClean="0">
              <a:solidFill>
                <a:schemeClr val="tx1">
                  <a:lumMod val="85000"/>
                  <a:lumOff val="15000"/>
                </a:schemeClr>
              </a:solidFill>
              <a:latin typeface="Calibri ligh (Заголовки)"/>
            </a:endParaRPr>
          </a:p>
          <a:p>
            <a:endParaRPr lang="ru-RU" dirty="0" smtClean="0"/>
          </a:p>
          <a:p>
            <a:endParaRPr lang="ru-RU" dirty="0" smtClean="0">
              <a:solidFill>
                <a:schemeClr val="tx1">
                  <a:lumMod val="85000"/>
                  <a:lumOff val="15000"/>
                </a:schemeClr>
              </a:solidFill>
              <a:latin typeface="Calibri ligh (Заголовки)"/>
            </a:endParaRPr>
          </a:p>
          <a:p>
            <a:endParaRPr lang="ru-RU" dirty="0">
              <a:solidFill>
                <a:schemeClr val="tx1">
                  <a:lumMod val="85000"/>
                  <a:lumOff val="15000"/>
                </a:schemeClr>
              </a:solidFill>
              <a:latin typeface="Calibri ligh (Заголовки)"/>
            </a:endParaRPr>
          </a:p>
        </p:txBody>
      </p:sp>
      <p:sp>
        <p:nvSpPr>
          <p:cNvPr id="29" name="TextBox 28"/>
          <p:cNvSpPr txBox="1"/>
          <p:nvPr/>
        </p:nvSpPr>
        <p:spPr>
          <a:xfrm>
            <a:off x="192539" y="1103032"/>
            <a:ext cx="2553584"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СЕРВИСЫ:</a:t>
            </a:r>
            <a:endParaRPr lang="ru-RU" sz="3600" b="1" dirty="0">
              <a:solidFill>
                <a:schemeClr val="tx1">
                  <a:lumMod val="85000"/>
                  <a:lumOff val="15000"/>
                </a:schemeClr>
              </a:solidFill>
              <a:latin typeface="Calibri ligh (Заголовки)"/>
            </a:endParaRPr>
          </a:p>
        </p:txBody>
      </p:sp>
      <p:sp>
        <p:nvSpPr>
          <p:cNvPr id="12" name="Овал 11"/>
          <p:cNvSpPr/>
          <p:nvPr/>
        </p:nvSpPr>
        <p:spPr>
          <a:xfrm>
            <a:off x="206828" y="3906795"/>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E21F25"/>
                </a:solidFill>
                <a:latin typeface="Calibri light (Основной текст)"/>
              </a:rPr>
              <a:t>2</a:t>
            </a:r>
            <a:endParaRPr lang="ru-RU" sz="1200" dirty="0">
              <a:solidFill>
                <a:srgbClr val="E21F25"/>
              </a:solidFill>
              <a:latin typeface="Calibri light (Основной текст)"/>
            </a:endParaRPr>
          </a:p>
        </p:txBody>
      </p:sp>
      <p:sp>
        <p:nvSpPr>
          <p:cNvPr id="18" name="Овал 17"/>
          <p:cNvSpPr/>
          <p:nvPr/>
        </p:nvSpPr>
        <p:spPr>
          <a:xfrm>
            <a:off x="206829" y="2950028"/>
            <a:ext cx="360000" cy="424137"/>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1</a:t>
            </a:r>
          </a:p>
        </p:txBody>
      </p:sp>
      <p:cxnSp>
        <p:nvCxnSpPr>
          <p:cNvPr id="20" name="Прямая соединительная линия 19"/>
          <p:cNvCxnSpPr/>
          <p:nvPr/>
        </p:nvCxnSpPr>
        <p:spPr>
          <a:xfrm flipV="1">
            <a:off x="298871" y="3679371"/>
            <a:ext cx="3990100" cy="139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353299" y="4474028"/>
            <a:ext cx="3990100" cy="139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Рисунок 14"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Рисунок 15" descr="Screenshot_12.png"/>
          <p:cNvPicPr>
            <a:picLocks noChangeAspect="1"/>
          </p:cNvPicPr>
          <p:nvPr/>
        </p:nvPicPr>
        <p:blipFill>
          <a:blip r:embed="rId4"/>
          <a:srcRect l="16561" t="10694" r="34894" b="48987"/>
          <a:stretch>
            <a:fillRect/>
          </a:stretch>
        </p:blipFill>
        <p:spPr>
          <a:xfrm>
            <a:off x="6070088" y="1790700"/>
            <a:ext cx="3950211" cy="2374900"/>
          </a:xfrm>
          <a:prstGeom prst="rect">
            <a:avLst/>
          </a:prstGeom>
          <a:ln>
            <a:noFill/>
          </a:ln>
          <a:effectLst>
            <a:outerShdw blurRad="292100" dist="139700" dir="2700000" algn="tl" rotWithShape="0">
              <a:srgbClr val="333333">
                <a:alpha val="65000"/>
              </a:srgbClr>
            </a:outerShdw>
          </a:effectLst>
        </p:spPr>
      </p:pic>
      <p:sp>
        <p:nvSpPr>
          <p:cNvPr id="17" name="Прямоугольник 16"/>
          <p:cNvSpPr/>
          <p:nvPr/>
        </p:nvSpPr>
        <p:spPr>
          <a:xfrm>
            <a:off x="6271986" y="3829957"/>
            <a:ext cx="1045028" cy="2177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538358" y="3826328"/>
            <a:ext cx="1045028" cy="2177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8808357" y="3833586"/>
            <a:ext cx="1045028" cy="2177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descr="Screenshot_14.png"/>
          <p:cNvPicPr>
            <a:picLocks noChangeAspect="1"/>
          </p:cNvPicPr>
          <p:nvPr/>
        </p:nvPicPr>
        <p:blipFill>
          <a:blip r:embed="rId5"/>
          <a:srcRect l="14325" t="16007" r="14429" b="9719"/>
          <a:stretch>
            <a:fillRect/>
          </a:stretch>
        </p:blipFill>
        <p:spPr>
          <a:xfrm>
            <a:off x="6697060" y="4279900"/>
            <a:ext cx="4618640" cy="2260600"/>
          </a:xfrm>
          <a:prstGeom prst="rect">
            <a:avLst/>
          </a:prstGeom>
          <a:ln>
            <a:noFill/>
          </a:ln>
          <a:effectLst>
            <a:outerShdw blurRad="292100" dist="139700" dir="2700000" algn="tl" rotWithShape="0">
              <a:srgbClr val="333333">
                <a:alpha val="65000"/>
              </a:srgbClr>
            </a:outerShdw>
          </a:effectLst>
        </p:spPr>
      </p:pic>
      <p:sp>
        <p:nvSpPr>
          <p:cNvPr id="25" name="Прямоугольник 24"/>
          <p:cNvSpPr/>
          <p:nvPr/>
        </p:nvSpPr>
        <p:spPr>
          <a:xfrm>
            <a:off x="9055100" y="4343400"/>
            <a:ext cx="2209800" cy="142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085037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8" name="TextBox 37"/>
          <p:cNvSpPr txBox="1"/>
          <p:nvPr/>
        </p:nvSpPr>
        <p:spPr>
          <a:xfrm>
            <a:off x="1049152" y="567975"/>
            <a:ext cx="1433534"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Как мы работаем</a:t>
            </a:r>
            <a:endParaRPr lang="ru-RU" sz="1400" dirty="0">
              <a:solidFill>
                <a:schemeClr val="bg1"/>
              </a:solidFill>
              <a:latin typeface="Calibri ligh (Заголовки)"/>
            </a:endParaRPr>
          </a:p>
        </p:txBody>
      </p:sp>
      <p:sp>
        <p:nvSpPr>
          <p:cNvPr id="10" name="Прямоугольник 9"/>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1" name="TextBox 10"/>
          <p:cNvSpPr txBox="1"/>
          <p:nvPr/>
        </p:nvSpPr>
        <p:spPr>
          <a:xfrm>
            <a:off x="1049152" y="567975"/>
            <a:ext cx="1352550"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Личный кабинет</a:t>
            </a:r>
            <a:endParaRPr lang="ru-RU" sz="1400" dirty="0">
              <a:solidFill>
                <a:schemeClr val="bg1"/>
              </a:solidFill>
              <a:latin typeface="Calibri ligh (Заголовки)"/>
            </a:endParaRPr>
          </a:p>
        </p:txBody>
      </p:sp>
      <p:sp>
        <p:nvSpPr>
          <p:cNvPr id="29" name="TextBox 28"/>
          <p:cNvSpPr txBox="1"/>
          <p:nvPr/>
        </p:nvSpPr>
        <p:spPr>
          <a:xfrm>
            <a:off x="192539" y="1103032"/>
            <a:ext cx="2853986"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ПРОМОКОД:</a:t>
            </a:r>
            <a:endParaRPr lang="ru-RU" sz="3600" b="1" dirty="0">
              <a:solidFill>
                <a:schemeClr val="tx1">
                  <a:lumMod val="85000"/>
                  <a:lumOff val="15000"/>
                </a:schemeClr>
              </a:solidFill>
              <a:latin typeface="Calibri ligh (Заголовки)"/>
            </a:endParaRPr>
          </a:p>
        </p:txBody>
      </p:sp>
      <p:sp>
        <p:nvSpPr>
          <p:cNvPr id="14" name="TextBox 13"/>
          <p:cNvSpPr txBox="1"/>
          <p:nvPr/>
        </p:nvSpPr>
        <p:spPr>
          <a:xfrm>
            <a:off x="265526" y="1895782"/>
            <a:ext cx="6181564" cy="2492990"/>
          </a:xfrm>
          <a:prstGeom prst="rect">
            <a:avLst/>
          </a:prstGeom>
          <a:noFill/>
        </p:spPr>
        <p:txBody>
          <a:bodyPr wrap="none" lIns="0" tIns="0" rIns="0" bIns="0" rtlCol="0">
            <a:spAutoFit/>
          </a:bodyPr>
          <a:lstStyle/>
          <a:p>
            <a:endParaRPr lang="en-US" dirty="0" smtClean="0">
              <a:solidFill>
                <a:schemeClr val="tx1">
                  <a:lumMod val="85000"/>
                  <a:lumOff val="15000"/>
                </a:schemeClr>
              </a:solidFill>
              <a:latin typeface="Calibri ligh (Заголовки)"/>
            </a:endParaRPr>
          </a:p>
          <a:p>
            <a:endParaRPr lang="en-US" dirty="0" smtClean="0">
              <a:solidFill>
                <a:schemeClr val="tx1">
                  <a:lumMod val="85000"/>
                  <a:lumOff val="15000"/>
                </a:schemeClr>
              </a:solidFill>
              <a:latin typeface="Calibri ligh (Заголовки)"/>
            </a:endParaRPr>
          </a:p>
          <a:p>
            <a:endParaRPr lang="en-US" dirty="0" smtClean="0">
              <a:solidFill>
                <a:schemeClr val="tx1">
                  <a:lumMod val="85000"/>
                  <a:lumOff val="15000"/>
                </a:schemeClr>
              </a:solidFill>
              <a:latin typeface="Calibri ligh (Заголовки)"/>
            </a:endParaRPr>
          </a:p>
          <a:p>
            <a:r>
              <a:rPr lang="ru-RU" dirty="0" err="1" smtClean="0">
                <a:solidFill>
                  <a:schemeClr val="tx1">
                    <a:lumMod val="85000"/>
                    <a:lumOff val="15000"/>
                  </a:schemeClr>
                </a:solidFill>
                <a:latin typeface="Calibri ligh (Заголовки)"/>
              </a:rPr>
              <a:t>Промокод</a:t>
            </a:r>
            <a:r>
              <a:rPr lang="ru-RU" dirty="0" smtClean="0">
                <a:solidFill>
                  <a:schemeClr val="tx1">
                    <a:lumMod val="85000"/>
                    <a:lumOff val="15000"/>
                  </a:schemeClr>
                </a:solidFill>
                <a:latin typeface="Calibri ligh (Заголовки)"/>
              </a:rPr>
              <a:t> на скидку предоставляется в виде </a:t>
            </a:r>
            <a:r>
              <a:rPr lang="ru-RU" dirty="0" err="1" smtClean="0">
                <a:solidFill>
                  <a:schemeClr val="tx1">
                    <a:lumMod val="85000"/>
                    <a:lumOff val="15000"/>
                  </a:schemeClr>
                </a:solidFill>
                <a:latin typeface="Calibri ligh (Заголовки)"/>
              </a:rPr>
              <a:t>смс</a:t>
            </a:r>
            <a:r>
              <a:rPr lang="ru-RU" dirty="0" smtClean="0">
                <a:solidFill>
                  <a:schemeClr val="tx1">
                    <a:lumMod val="85000"/>
                    <a:lumOff val="15000"/>
                  </a:schemeClr>
                </a:solidFill>
                <a:latin typeface="Calibri ligh (Заголовки)"/>
              </a:rPr>
              <a:t> </a:t>
            </a:r>
            <a:endParaRPr lang="en-US" dirty="0" smtClean="0">
              <a:solidFill>
                <a:schemeClr val="tx1">
                  <a:lumMod val="85000"/>
                  <a:lumOff val="15000"/>
                </a:schemeClr>
              </a:solidFill>
              <a:latin typeface="Calibri ligh (Заголовки)"/>
            </a:endParaRPr>
          </a:p>
          <a:p>
            <a:r>
              <a:rPr lang="ru-RU" dirty="0" smtClean="0">
                <a:solidFill>
                  <a:schemeClr val="tx1">
                    <a:lumMod val="85000"/>
                    <a:lumOff val="15000"/>
                  </a:schemeClr>
                </a:solidFill>
                <a:latin typeface="Calibri ligh (Заголовки)"/>
              </a:rPr>
              <a:t>на номер заказчика,</a:t>
            </a:r>
            <a:r>
              <a:rPr lang="en-US" dirty="0" smtClean="0">
                <a:solidFill>
                  <a:schemeClr val="tx1">
                    <a:lumMod val="85000"/>
                    <a:lumOff val="15000"/>
                  </a:schemeClr>
                </a:solidFill>
                <a:latin typeface="Calibri ligh (Заголовки)"/>
              </a:rPr>
              <a:t> </a:t>
            </a:r>
            <a:r>
              <a:rPr lang="ru-RU" dirty="0" smtClean="0">
                <a:solidFill>
                  <a:schemeClr val="tx1">
                    <a:lumMod val="85000"/>
                    <a:lumOff val="15000"/>
                  </a:schemeClr>
                </a:solidFill>
                <a:latin typeface="Calibri ligh (Заголовки)"/>
              </a:rPr>
              <a:t>указанный при регистрации проекта</a:t>
            </a:r>
            <a:endParaRPr lang="en-US" dirty="0" smtClean="0">
              <a:solidFill>
                <a:schemeClr val="tx1">
                  <a:lumMod val="85000"/>
                  <a:lumOff val="15000"/>
                </a:schemeClr>
              </a:solidFill>
              <a:latin typeface="Calibri ligh (Заголовки)"/>
            </a:endParaRPr>
          </a:p>
          <a:p>
            <a:r>
              <a:rPr lang="ru-RU" dirty="0" smtClean="0">
                <a:solidFill>
                  <a:schemeClr val="tx1">
                    <a:lumMod val="85000"/>
                    <a:lumOff val="15000"/>
                  </a:schemeClr>
                </a:solidFill>
                <a:latin typeface="Calibri ligh (Заголовки)"/>
              </a:rPr>
              <a:t/>
            </a:r>
            <a:br>
              <a:rPr lang="ru-RU" dirty="0" smtClean="0">
                <a:solidFill>
                  <a:schemeClr val="tx1">
                    <a:lumMod val="85000"/>
                    <a:lumOff val="15000"/>
                  </a:schemeClr>
                </a:solidFill>
                <a:latin typeface="Calibri ligh (Заголовки)"/>
              </a:rPr>
            </a:br>
            <a:endParaRPr lang="ru-RU" dirty="0" smtClean="0">
              <a:solidFill>
                <a:schemeClr val="tx1">
                  <a:lumMod val="85000"/>
                  <a:lumOff val="15000"/>
                </a:schemeClr>
              </a:solidFill>
              <a:latin typeface="Calibri ligh (Заголовки)"/>
            </a:endParaRPr>
          </a:p>
          <a:p>
            <a:r>
              <a:rPr lang="ru-RU" dirty="0" smtClean="0">
                <a:solidFill>
                  <a:schemeClr val="tx1">
                    <a:lumMod val="85000"/>
                    <a:lumOff val="15000"/>
                  </a:schemeClr>
                </a:solidFill>
                <a:latin typeface="Calibri ligh (Заголовки)"/>
              </a:rPr>
              <a:t>Перед отправлением </a:t>
            </a:r>
            <a:r>
              <a:rPr lang="ru-RU" dirty="0" err="1" smtClean="0">
                <a:solidFill>
                  <a:schemeClr val="tx1">
                    <a:lumMod val="85000"/>
                    <a:lumOff val="15000"/>
                  </a:schemeClr>
                </a:solidFill>
                <a:latin typeface="Calibri ligh (Заголовки)"/>
              </a:rPr>
              <a:t>промокода</a:t>
            </a:r>
            <a:r>
              <a:rPr lang="ru-RU" dirty="0" smtClean="0">
                <a:solidFill>
                  <a:schemeClr val="tx1">
                    <a:lumMod val="85000"/>
                    <a:lumOff val="15000"/>
                  </a:schemeClr>
                </a:solidFill>
                <a:latin typeface="Calibri ligh (Заголовки)"/>
              </a:rPr>
              <a:t> менеджер Ампир Декор </a:t>
            </a:r>
          </a:p>
          <a:p>
            <a:r>
              <a:rPr lang="ru-RU" dirty="0" smtClean="0">
                <a:solidFill>
                  <a:schemeClr val="tx1">
                    <a:lumMod val="85000"/>
                    <a:lumOff val="15000"/>
                  </a:schemeClr>
                </a:solidFill>
                <a:latin typeface="Calibri ligh (Заголовки)"/>
              </a:rPr>
              <a:t>связывается с заказчиком по телефону</a:t>
            </a:r>
          </a:p>
        </p:txBody>
      </p:sp>
      <p:pic>
        <p:nvPicPr>
          <p:cNvPr id="12" name="Рисунок 11"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Прямая соединительная линия 12"/>
          <p:cNvCxnSpPr/>
          <p:nvPr/>
        </p:nvCxnSpPr>
        <p:spPr>
          <a:xfrm flipV="1">
            <a:off x="442569" y="3497585"/>
            <a:ext cx="5109146" cy="24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353669" y="4653285"/>
            <a:ext cx="5109146" cy="24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Рисунок 18" descr="IMG_9631.JPG"/>
          <p:cNvPicPr>
            <a:picLocks noChangeAspect="1"/>
          </p:cNvPicPr>
          <p:nvPr/>
        </p:nvPicPr>
        <p:blipFill>
          <a:blip r:embed="rId4" cstate="print"/>
          <a:srcRect t="2777" b="30854"/>
          <a:stretch>
            <a:fillRect/>
          </a:stretch>
        </p:blipFill>
        <p:spPr>
          <a:xfrm>
            <a:off x="7397817" y="2226365"/>
            <a:ext cx="2660584" cy="3140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8503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88834" y="818117"/>
            <a:ext cx="4432479" cy="6463308"/>
          </a:xfrm>
          <a:prstGeom prst="rect">
            <a:avLst/>
          </a:prstGeom>
          <a:noFill/>
          <a:effectLst>
            <a:outerShdw blurRad="1270000" dist="1270000" dir="5400000" algn="t" rotWithShape="0">
              <a:prstClr val="black">
                <a:alpha val="10000"/>
              </a:prstClr>
            </a:outerShdw>
          </a:effectLst>
        </p:spPr>
        <p:txBody>
          <a:bodyPr wrap="square" lIns="0" tIns="0" rIns="0" bIns="0" rtlCol="0">
            <a:spAutoFit/>
          </a:bodyPr>
          <a:lstStyle/>
          <a:p>
            <a:r>
              <a:rPr lang="ru-RU" sz="42000" b="1" dirty="0" smtClean="0">
                <a:solidFill>
                  <a:schemeClr val="bg1"/>
                </a:solidFill>
                <a:latin typeface="Calibri ligh (Заголовки)"/>
              </a:rPr>
              <a:t>П</a:t>
            </a:r>
            <a:endParaRPr lang="ru-RU" sz="42000" b="1" dirty="0">
              <a:solidFill>
                <a:schemeClr val="bg1"/>
              </a:solidFill>
              <a:latin typeface="Calibri ligh (Заголовки)"/>
            </a:endParaRPr>
          </a:p>
        </p:txBody>
      </p:sp>
      <p:sp>
        <p:nvSpPr>
          <p:cNvPr id="18" name="TextBox 17"/>
          <p:cNvSpPr txBox="1"/>
          <p:nvPr/>
        </p:nvSpPr>
        <p:spPr>
          <a:xfrm>
            <a:off x="100666" y="-255406"/>
            <a:ext cx="3287760" cy="6463308"/>
          </a:xfrm>
          <a:prstGeom prst="rect">
            <a:avLst/>
          </a:prstGeom>
          <a:noFill/>
          <a:effectLst>
            <a:outerShdw blurRad="1270000" dist="1270000" dir="5400000" algn="t" rotWithShape="0">
              <a:prstClr val="black">
                <a:alpha val="10000"/>
              </a:prstClr>
            </a:outerShdw>
          </a:effectLst>
        </p:spPr>
        <p:txBody>
          <a:bodyPr wrap="none" lIns="0" tIns="0" rIns="0" bIns="0" rtlCol="0">
            <a:spAutoFit/>
          </a:bodyPr>
          <a:lstStyle/>
          <a:p>
            <a:r>
              <a:rPr lang="ru-RU" sz="42000" b="1" dirty="0" smtClean="0">
                <a:solidFill>
                  <a:schemeClr val="bg1"/>
                </a:solidFill>
                <a:latin typeface="Calibri ligh (Заголовки)"/>
              </a:rPr>
              <a:t>К</a:t>
            </a:r>
            <a:endParaRPr lang="ru-RU" sz="42000" b="1" dirty="0">
              <a:solidFill>
                <a:schemeClr val="bg1"/>
              </a:solidFill>
              <a:latin typeface="Calibri ligh (Заголовки)"/>
            </a:endParaRPr>
          </a:p>
        </p:txBody>
      </p:sp>
      <p:sp>
        <p:nvSpPr>
          <p:cNvPr id="12" name="TextBox 11"/>
          <p:cNvSpPr txBox="1"/>
          <p:nvPr/>
        </p:nvSpPr>
        <p:spPr>
          <a:xfrm>
            <a:off x="8215891" y="4753697"/>
            <a:ext cx="766431" cy="2347694"/>
          </a:xfrm>
          <a:prstGeom prst="rect">
            <a:avLst/>
          </a:prstGeom>
          <a:noFill/>
        </p:spPr>
        <p:txBody>
          <a:bodyPr wrap="square" lIns="0" tIns="0" rIns="0" bIns="0" rtlCol="0">
            <a:spAutoFit/>
          </a:bodyPr>
          <a:lstStyle/>
          <a:p>
            <a:pPr>
              <a:lnSpc>
                <a:spcPct val="120000"/>
              </a:lnSpc>
            </a:pPr>
            <a:r>
              <a:rPr lang="en-US" sz="14000" dirty="0" smtClean="0">
                <a:solidFill>
                  <a:schemeClr val="bg1">
                    <a:lumMod val="95000"/>
                  </a:schemeClr>
                </a:solidFill>
                <a:latin typeface="Calibri ligh (Заголовки)"/>
              </a:rPr>
              <a:t>“</a:t>
            </a:r>
            <a:endParaRPr lang="ru-RU" sz="14000" dirty="0">
              <a:solidFill>
                <a:schemeClr val="bg1">
                  <a:lumMod val="95000"/>
                </a:schemeClr>
              </a:solidFill>
              <a:latin typeface="Calibri ligh (Заголовки)"/>
            </a:endParaRPr>
          </a:p>
        </p:txBody>
      </p:sp>
      <p:sp>
        <p:nvSpPr>
          <p:cNvPr id="15" name="TextBox 14"/>
          <p:cNvSpPr txBox="1"/>
          <p:nvPr/>
        </p:nvSpPr>
        <p:spPr>
          <a:xfrm>
            <a:off x="8730908" y="633643"/>
            <a:ext cx="3898645" cy="184474"/>
          </a:xfrm>
          <a:prstGeom prst="rect">
            <a:avLst/>
          </a:prstGeom>
          <a:noFill/>
        </p:spPr>
        <p:txBody>
          <a:bodyPr wrap="square" lIns="0" tIns="0" rIns="0" bIns="0" rtlCol="0">
            <a:spAutoFit/>
          </a:bodyPr>
          <a:lstStyle/>
          <a:p>
            <a:pPr>
              <a:lnSpc>
                <a:spcPct val="120000"/>
              </a:lnSpc>
            </a:pPr>
            <a:r>
              <a:rPr lang="ru-RU" sz="1100" dirty="0" smtClean="0">
                <a:solidFill>
                  <a:schemeClr val="tx1">
                    <a:lumMod val="85000"/>
                    <a:lumOff val="15000"/>
                  </a:schemeClr>
                </a:solidFill>
                <a:latin typeface="Calibri ligh (Заголовки)"/>
              </a:rPr>
              <a:t>Обои Ткани Лепнина Краски</a:t>
            </a:r>
            <a:endParaRPr lang="ru-RU" sz="1100" dirty="0">
              <a:solidFill>
                <a:schemeClr val="tx1">
                  <a:lumMod val="85000"/>
                  <a:lumOff val="15000"/>
                </a:schemeClr>
              </a:solidFill>
              <a:latin typeface="Calibri ligh (Заголовки)"/>
            </a:endParaRPr>
          </a:p>
        </p:txBody>
      </p:sp>
      <p:cxnSp>
        <p:nvCxnSpPr>
          <p:cNvPr id="17" name="Прямая соединительная линия 16"/>
          <p:cNvCxnSpPr/>
          <p:nvPr/>
        </p:nvCxnSpPr>
        <p:spPr>
          <a:xfrm flipH="1">
            <a:off x="7983991" y="744930"/>
            <a:ext cx="540000" cy="0"/>
          </a:xfrm>
          <a:prstGeom prst="line">
            <a:avLst/>
          </a:prstGeom>
          <a:ln>
            <a:solidFill>
              <a:srgbClr val="E21F2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5757" y="2291694"/>
            <a:ext cx="7505196" cy="2031325"/>
          </a:xfrm>
          <a:prstGeom prst="rect">
            <a:avLst/>
          </a:prstGeom>
          <a:noFill/>
        </p:spPr>
        <p:txBody>
          <a:bodyPr wrap="none" lIns="0" tIns="0" rIns="0" bIns="0" rtlCol="0">
            <a:spAutoFit/>
          </a:bodyPr>
          <a:lstStyle/>
          <a:p>
            <a:r>
              <a:rPr lang="ru-RU" sz="6600" b="1" dirty="0" smtClean="0">
                <a:solidFill>
                  <a:schemeClr val="bg2">
                    <a:lumMod val="50000"/>
                  </a:schemeClr>
                </a:solidFill>
                <a:latin typeface="Calibri ligh (Заголовки)"/>
              </a:rPr>
              <a:t>Проект </a:t>
            </a:r>
          </a:p>
          <a:p>
            <a:r>
              <a:rPr lang="ru-RU" sz="6600" b="1" dirty="0" smtClean="0">
                <a:solidFill>
                  <a:schemeClr val="bg2">
                    <a:lumMod val="50000"/>
                  </a:schemeClr>
                </a:solidFill>
                <a:latin typeface="Calibri ligh (Заголовки)"/>
              </a:rPr>
              <a:t>«Визуализаторы»</a:t>
            </a:r>
          </a:p>
        </p:txBody>
      </p:sp>
      <p:sp>
        <p:nvSpPr>
          <p:cNvPr id="13" name="TextBox 12"/>
          <p:cNvSpPr txBox="1"/>
          <p:nvPr/>
        </p:nvSpPr>
        <p:spPr>
          <a:xfrm>
            <a:off x="8499957" y="5543105"/>
            <a:ext cx="3898645" cy="443198"/>
          </a:xfrm>
          <a:prstGeom prst="rect">
            <a:avLst/>
          </a:prstGeom>
          <a:noFill/>
        </p:spPr>
        <p:txBody>
          <a:bodyPr wrap="square" lIns="0" tIns="0" rIns="0" bIns="0" rtlCol="0">
            <a:spAutoFit/>
          </a:bodyPr>
          <a:lstStyle/>
          <a:p>
            <a:pPr>
              <a:lnSpc>
                <a:spcPct val="120000"/>
              </a:lnSpc>
            </a:pPr>
            <a:r>
              <a:rPr lang="ru-RU" sz="1200" dirty="0" smtClean="0">
                <a:solidFill>
                  <a:schemeClr val="tx1">
                    <a:lumMod val="50000"/>
                    <a:lumOff val="50000"/>
                  </a:schemeClr>
                </a:solidFill>
              </a:rPr>
              <a:t>Спасибо за внимание! Мы будем рады </a:t>
            </a:r>
          </a:p>
          <a:p>
            <a:pPr>
              <a:lnSpc>
                <a:spcPct val="120000"/>
              </a:lnSpc>
            </a:pPr>
            <a:r>
              <a:rPr lang="ru-RU" sz="1200" dirty="0">
                <a:solidFill>
                  <a:schemeClr val="tx1">
                    <a:lumMod val="50000"/>
                    <a:lumOff val="50000"/>
                  </a:schemeClr>
                </a:solidFill>
              </a:rPr>
              <a:t>о</a:t>
            </a:r>
            <a:r>
              <a:rPr lang="ru-RU" sz="1200" dirty="0" smtClean="0">
                <a:solidFill>
                  <a:schemeClr val="tx1">
                    <a:lumMod val="50000"/>
                    <a:lumOff val="50000"/>
                  </a:schemeClr>
                </a:solidFill>
              </a:rPr>
              <a:t>тветить на все ваши вопросы. </a:t>
            </a:r>
          </a:p>
        </p:txBody>
      </p:sp>
      <p:pic>
        <p:nvPicPr>
          <p:cNvPr id="10" name="Рисунок 9" descr="2018-presentAmpir-1.jpg"/>
          <p:cNvPicPr>
            <a:picLocks noChangeAspect="1"/>
          </p:cNvPicPr>
          <p:nvPr/>
        </p:nvPicPr>
        <p:blipFill>
          <a:blip r:embed="rId3"/>
          <a:srcRect l="17675" t="23285" r="17241" b="25457"/>
          <a:stretch>
            <a:fillRect/>
          </a:stretch>
        </p:blipFill>
        <p:spPr>
          <a:xfrm>
            <a:off x="8168640" y="2170176"/>
            <a:ext cx="3409626"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2543504" y="5034954"/>
            <a:ext cx="4855779" cy="954107"/>
          </a:xfrm>
          <a:prstGeom prst="rect">
            <a:avLst/>
          </a:prstGeom>
          <a:noFill/>
        </p:spPr>
        <p:txBody>
          <a:bodyPr wrap="square" rtlCol="0">
            <a:spAutoFit/>
          </a:bodyPr>
          <a:lstStyle/>
          <a:p>
            <a:r>
              <a:rPr lang="ru-RU" sz="1400" dirty="0" smtClean="0"/>
              <a:t>По вопросам партнерской программы обращаться : </a:t>
            </a:r>
          </a:p>
          <a:p>
            <a:r>
              <a:rPr lang="ru-RU" sz="1400" dirty="0" smtClean="0"/>
              <a:t>Улитенкова Виктория Дмитриевна </a:t>
            </a:r>
          </a:p>
          <a:p>
            <a:r>
              <a:rPr lang="en-US" sz="1400" dirty="0" err="1" smtClean="0">
                <a:hlinkClick r:id="rId4"/>
              </a:rPr>
              <a:t>ulitenkova@ampir@mail.ru</a:t>
            </a:r>
            <a:endParaRPr lang="en-US" sz="1400" dirty="0" smtClean="0"/>
          </a:p>
          <a:p>
            <a:r>
              <a:rPr lang="en-US" sz="1400" dirty="0" smtClean="0"/>
              <a:t>+7 495 223-0</a:t>
            </a:r>
            <a:r>
              <a:rPr lang="ru-RU" sz="1400" dirty="0" smtClean="0"/>
              <a:t>-</a:t>
            </a:r>
            <a:r>
              <a:rPr lang="en-US" sz="1400" dirty="0" smtClean="0"/>
              <a:t>223 (</a:t>
            </a:r>
            <a:r>
              <a:rPr lang="ru-RU" sz="1400" dirty="0" smtClean="0"/>
              <a:t>доб.170)</a:t>
            </a:r>
            <a:endParaRPr lang="ru-RU" sz="1400" dirty="0"/>
          </a:p>
        </p:txBody>
      </p:sp>
    </p:spTree>
    <p:extLst>
      <p:ext uri="{BB962C8B-B14F-4D97-AF65-F5344CB8AC3E}">
        <p14:creationId xmlns="" xmlns:p14="http://schemas.microsoft.com/office/powerpoint/2010/main" val="118580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a:off x="0" y="491684"/>
            <a:ext cx="4797404" cy="3616497"/>
            <a:chOff x="0" y="491684"/>
            <a:chExt cx="4797404" cy="3616497"/>
          </a:xfrm>
        </p:grpSpPr>
        <p:sp>
          <p:nvSpPr>
            <p:cNvPr id="8" name="TextBox 7"/>
            <p:cNvSpPr txBox="1"/>
            <p:nvPr/>
          </p:nvSpPr>
          <p:spPr>
            <a:xfrm>
              <a:off x="1040606" y="2199966"/>
              <a:ext cx="3756798" cy="1908215"/>
            </a:xfrm>
            <a:prstGeom prst="rect">
              <a:avLst/>
            </a:prstGeom>
            <a:noFill/>
          </p:spPr>
          <p:txBody>
            <a:bodyPr wrap="none" lIns="0" tIns="0" rIns="0" bIns="0" rtlCol="0">
              <a:spAutoFit/>
            </a:bodyPr>
            <a:lstStyle/>
            <a:p>
              <a:r>
                <a:rPr lang="ru-RU" sz="6200" b="1" dirty="0" smtClean="0">
                  <a:solidFill>
                    <a:schemeClr val="tx1">
                      <a:lumMod val="85000"/>
                      <a:lumOff val="15000"/>
                    </a:schemeClr>
                  </a:solidFill>
                  <a:latin typeface="Calibri ligh (Заголовки)"/>
                </a:rPr>
                <a:t>ЦЕЛИ</a:t>
              </a:r>
            </a:p>
            <a:p>
              <a:r>
                <a:rPr lang="ru-RU" sz="6200" b="1" dirty="0" smtClean="0">
                  <a:solidFill>
                    <a:schemeClr val="tx1">
                      <a:lumMod val="85000"/>
                      <a:lumOff val="15000"/>
                    </a:schemeClr>
                  </a:solidFill>
                  <a:latin typeface="Calibri ligh (Заголовки)"/>
                </a:rPr>
                <a:t>ПРОЕКТА</a:t>
              </a:r>
              <a:endParaRPr lang="ru-RU" sz="6200" b="1" dirty="0">
                <a:solidFill>
                  <a:schemeClr val="tx1">
                    <a:lumMod val="85000"/>
                    <a:lumOff val="15000"/>
                  </a:schemeClr>
                </a:solidFill>
                <a:latin typeface="Calibri ligh (Заголовки)"/>
              </a:endParaRPr>
            </a:p>
          </p:txBody>
        </p:sp>
        <p:grpSp>
          <p:nvGrpSpPr>
            <p:cNvPr id="4" name="Группа 17"/>
            <p:cNvGrpSpPr/>
            <p:nvPr/>
          </p:nvGrpSpPr>
          <p:grpSpPr>
            <a:xfrm>
              <a:off x="0" y="491684"/>
              <a:ext cx="3358497" cy="393107"/>
              <a:chOff x="-5116" y="575358"/>
              <a:chExt cx="3358497" cy="393107"/>
            </a:xfrm>
          </p:grpSpPr>
          <p:sp>
            <p:nvSpPr>
              <p:cNvPr id="15" name="Прямоугольник 14"/>
              <p:cNvSpPr/>
              <p:nvPr/>
            </p:nvSpPr>
            <p:spPr>
              <a:xfrm>
                <a:off x="-5116" y="575358"/>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1" name="TextBox 10"/>
              <p:cNvSpPr txBox="1"/>
              <p:nvPr/>
            </p:nvSpPr>
            <p:spPr>
              <a:xfrm>
                <a:off x="687419" y="662325"/>
                <a:ext cx="65" cy="215444"/>
              </a:xfrm>
              <a:prstGeom prst="rect">
                <a:avLst/>
              </a:prstGeom>
              <a:noFill/>
            </p:spPr>
            <p:txBody>
              <a:bodyPr wrap="none" lIns="0" tIns="0" rIns="0" bIns="0" rtlCol="0">
                <a:spAutoFit/>
              </a:bodyPr>
              <a:lstStyle/>
              <a:p>
                <a:endParaRPr lang="ru-RU" sz="1400" dirty="0">
                  <a:solidFill>
                    <a:schemeClr val="bg1"/>
                  </a:solidFill>
                  <a:latin typeface="Calibri ligh (Заголовки)"/>
                </a:endParaRPr>
              </a:p>
            </p:txBody>
          </p:sp>
        </p:grpSp>
      </p:grpSp>
      <p:grpSp>
        <p:nvGrpSpPr>
          <p:cNvPr id="5" name="Группа 1"/>
          <p:cNvGrpSpPr/>
          <p:nvPr/>
        </p:nvGrpSpPr>
        <p:grpSpPr>
          <a:xfrm>
            <a:off x="5208328" y="1982334"/>
            <a:ext cx="6483905" cy="2127727"/>
            <a:chOff x="6689124" y="2204076"/>
            <a:chExt cx="6483905" cy="2127727"/>
          </a:xfrm>
        </p:grpSpPr>
        <p:grpSp>
          <p:nvGrpSpPr>
            <p:cNvPr id="6" name="Группа 4"/>
            <p:cNvGrpSpPr/>
            <p:nvPr/>
          </p:nvGrpSpPr>
          <p:grpSpPr>
            <a:xfrm>
              <a:off x="6689124" y="2204076"/>
              <a:ext cx="5519456" cy="984885"/>
              <a:chOff x="6663486" y="2204076"/>
              <a:chExt cx="5519456" cy="984885"/>
            </a:xfrm>
          </p:grpSpPr>
          <p:sp>
            <p:nvSpPr>
              <p:cNvPr id="22" name="TextBox 21"/>
              <p:cNvSpPr txBox="1"/>
              <p:nvPr/>
            </p:nvSpPr>
            <p:spPr>
              <a:xfrm>
                <a:off x="7223892" y="2204076"/>
                <a:ext cx="4959050" cy="984885"/>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Для визуализаторов: </a:t>
                </a:r>
              </a:p>
              <a:p>
                <a:pPr marL="285750" indent="-285750">
                  <a:buFont typeface="Arial" pitchFamily="34" charset="0"/>
                  <a:buChar char="•"/>
                </a:pPr>
                <a:r>
                  <a:rPr lang="ru-RU" sz="1400" dirty="0" smtClean="0">
                    <a:solidFill>
                      <a:schemeClr val="tx1">
                        <a:lumMod val="85000"/>
                        <a:lumOff val="15000"/>
                      </a:schemeClr>
                    </a:solidFill>
                    <a:latin typeface="Calibri ligh (Заголовки)"/>
                  </a:rPr>
                  <a:t>дополнительная прибыль за использование в проектах </a:t>
                </a:r>
              </a:p>
              <a:p>
                <a:r>
                  <a:rPr lang="ru-RU" sz="1400" dirty="0" smtClean="0">
                    <a:solidFill>
                      <a:schemeClr val="tx1">
                        <a:lumMod val="85000"/>
                        <a:lumOff val="15000"/>
                      </a:schemeClr>
                    </a:solidFill>
                    <a:latin typeface="Calibri ligh (Заголовки)"/>
                  </a:rPr>
                  <a:t>материалов Ампир Декор</a:t>
                </a:r>
              </a:p>
              <a:p>
                <a:pPr>
                  <a:buFont typeface="Arial" pitchFamily="34" charset="0"/>
                  <a:buChar char="•"/>
                </a:pPr>
                <a:endParaRPr lang="ru-RU" dirty="0" smtClean="0">
                  <a:solidFill>
                    <a:schemeClr val="tx1">
                      <a:lumMod val="85000"/>
                      <a:lumOff val="15000"/>
                    </a:schemeClr>
                  </a:solidFill>
                  <a:latin typeface="Calibri ligh (Заголовки)"/>
                </a:endParaRPr>
              </a:p>
            </p:txBody>
          </p:sp>
          <p:sp>
            <p:nvSpPr>
              <p:cNvPr id="3" name="Овал 2"/>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10" name="Прямая соединительная линия 9"/>
            <p:cNvCxnSpPr/>
            <p:nvPr/>
          </p:nvCxnSpPr>
          <p:spPr>
            <a:xfrm>
              <a:off x="6689124" y="2967981"/>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Группа 35"/>
            <p:cNvGrpSpPr/>
            <p:nvPr/>
          </p:nvGrpSpPr>
          <p:grpSpPr>
            <a:xfrm>
              <a:off x="6689124" y="3408473"/>
              <a:ext cx="6483905" cy="923330"/>
              <a:chOff x="6663486" y="1700977"/>
              <a:chExt cx="6483905" cy="923330"/>
            </a:xfrm>
          </p:grpSpPr>
          <p:sp>
            <p:nvSpPr>
              <p:cNvPr id="39" name="TextBox 38"/>
              <p:cNvSpPr txBox="1"/>
              <p:nvPr/>
            </p:nvSpPr>
            <p:spPr>
              <a:xfrm>
                <a:off x="7248276" y="1700977"/>
                <a:ext cx="5899115" cy="923330"/>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Для заказчиков:</a:t>
                </a:r>
              </a:p>
              <a:p>
                <a:pPr algn="just">
                  <a:buFont typeface="Arial" pitchFamily="34" charset="0"/>
                  <a:buChar char="•"/>
                </a:pPr>
                <a:r>
                  <a:rPr lang="ru-RU" sz="1400" dirty="0" smtClean="0">
                    <a:solidFill>
                      <a:schemeClr val="tx1">
                        <a:lumMod val="85000"/>
                        <a:lumOff val="15000"/>
                      </a:schemeClr>
                    </a:solidFill>
                    <a:latin typeface="Calibri ligh (Заголовки)"/>
                  </a:rPr>
                  <a:t>    индивидуальная скидка на товары, включенные в 3</a:t>
                </a:r>
                <a:r>
                  <a:rPr lang="en-US" sz="1400" dirty="0" smtClean="0">
                    <a:solidFill>
                      <a:schemeClr val="tx1">
                        <a:lumMod val="85000"/>
                        <a:lumOff val="15000"/>
                      </a:schemeClr>
                    </a:solidFill>
                    <a:latin typeface="Calibri ligh (Заголовки)"/>
                  </a:rPr>
                  <a:t>D </a:t>
                </a:r>
                <a:r>
                  <a:rPr lang="ru-RU" sz="1400" dirty="0" smtClean="0">
                    <a:solidFill>
                      <a:schemeClr val="tx1">
                        <a:lumMod val="85000"/>
                        <a:lumOff val="15000"/>
                      </a:schemeClr>
                    </a:solidFill>
                    <a:latin typeface="Calibri ligh (Заголовки)"/>
                  </a:rPr>
                  <a:t>визуализацию</a:t>
                </a:r>
              </a:p>
              <a:p>
                <a:pPr algn="just">
                  <a:buFont typeface="Arial" pitchFamily="34" charset="0"/>
                  <a:buChar char="•"/>
                </a:pPr>
                <a:r>
                  <a:rPr lang="ru-RU" sz="1400" dirty="0" smtClean="0">
                    <a:solidFill>
                      <a:schemeClr val="tx1">
                        <a:lumMod val="85000"/>
                        <a:lumOff val="15000"/>
                      </a:schemeClr>
                    </a:solidFill>
                    <a:latin typeface="Calibri ligh (Заголовки)"/>
                  </a:rPr>
                  <a:t>    экономия времени за счет комплексного подбора материалов</a:t>
                </a:r>
              </a:p>
              <a:p>
                <a:pPr algn="just">
                  <a:buFont typeface="Arial" pitchFamily="34" charset="0"/>
                  <a:buChar char="•"/>
                </a:pPr>
                <a:r>
                  <a:rPr lang="ru-RU" sz="1400" dirty="0" smtClean="0">
                    <a:solidFill>
                      <a:schemeClr val="tx1">
                        <a:lumMod val="85000"/>
                        <a:lumOff val="15000"/>
                      </a:schemeClr>
                    </a:solidFill>
                    <a:latin typeface="Calibri ligh (Заголовки)"/>
                  </a:rPr>
                  <a:t>    высокий уровень сервиса</a:t>
                </a:r>
              </a:p>
            </p:txBody>
          </p:sp>
          <p:sp>
            <p:nvSpPr>
              <p:cNvPr id="40" name="Овал 39"/>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grpSp>
        <p:nvGrpSpPr>
          <p:cNvPr id="9" name="Группа 28"/>
          <p:cNvGrpSpPr/>
          <p:nvPr/>
        </p:nvGrpSpPr>
        <p:grpSpPr>
          <a:xfrm>
            <a:off x="1040606" y="3960930"/>
            <a:ext cx="4182711" cy="2347694"/>
            <a:chOff x="3987765" y="4639767"/>
            <a:chExt cx="4182711" cy="2347694"/>
          </a:xfrm>
        </p:grpSpPr>
        <p:sp>
          <p:nvSpPr>
            <p:cNvPr id="30" name="TextBox 29"/>
            <p:cNvSpPr txBox="1"/>
            <p:nvPr/>
          </p:nvSpPr>
          <p:spPr>
            <a:xfrm>
              <a:off x="3987765" y="4639767"/>
              <a:ext cx="766431" cy="2347694"/>
            </a:xfrm>
            <a:prstGeom prst="rect">
              <a:avLst/>
            </a:prstGeom>
            <a:noFill/>
          </p:spPr>
          <p:txBody>
            <a:bodyPr wrap="square" lIns="0" tIns="0" rIns="0" bIns="0" rtlCol="0">
              <a:spAutoFit/>
            </a:bodyPr>
            <a:lstStyle/>
            <a:p>
              <a:pPr>
                <a:lnSpc>
                  <a:spcPct val="120000"/>
                </a:lnSpc>
              </a:pPr>
              <a:r>
                <a:rPr lang="en-US" sz="14000" dirty="0" smtClean="0">
                  <a:solidFill>
                    <a:schemeClr val="bg1">
                      <a:lumMod val="95000"/>
                    </a:schemeClr>
                  </a:solidFill>
                  <a:latin typeface="Calibri ligh (Заголовки)"/>
                </a:rPr>
                <a:t>“</a:t>
              </a:r>
              <a:endParaRPr lang="ru-RU" sz="14000" dirty="0">
                <a:solidFill>
                  <a:schemeClr val="bg1">
                    <a:lumMod val="95000"/>
                  </a:schemeClr>
                </a:solidFill>
                <a:latin typeface="Calibri ligh (Заголовки)"/>
              </a:endParaRPr>
            </a:p>
          </p:txBody>
        </p:sp>
        <p:sp>
          <p:nvSpPr>
            <p:cNvPr id="31" name="TextBox 30"/>
            <p:cNvSpPr txBox="1"/>
            <p:nvPr/>
          </p:nvSpPr>
          <p:spPr>
            <a:xfrm>
              <a:off x="4271831" y="5429175"/>
              <a:ext cx="3898645" cy="206851"/>
            </a:xfrm>
            <a:prstGeom prst="rect">
              <a:avLst/>
            </a:prstGeom>
            <a:noFill/>
          </p:spPr>
          <p:txBody>
            <a:bodyPr wrap="square" lIns="0" tIns="0" rIns="0" bIns="0" rtlCol="0">
              <a:spAutoFit/>
            </a:bodyPr>
            <a:lstStyle/>
            <a:p>
              <a:pPr>
                <a:lnSpc>
                  <a:spcPct val="120000"/>
                </a:lnSpc>
              </a:pPr>
              <a:endParaRPr lang="ru-RU" sz="1200" dirty="0" smtClean="0">
                <a:solidFill>
                  <a:schemeClr val="tx1">
                    <a:lumMod val="50000"/>
                    <a:lumOff val="50000"/>
                  </a:schemeClr>
                </a:solidFill>
              </a:endParaRPr>
            </a:p>
          </p:txBody>
        </p:sp>
      </p:grpSp>
      <p:cxnSp>
        <p:nvCxnSpPr>
          <p:cNvPr id="21" name="Прямая соединительная линия 20"/>
          <p:cNvCxnSpPr/>
          <p:nvPr/>
        </p:nvCxnSpPr>
        <p:spPr>
          <a:xfrm>
            <a:off x="5210826" y="4277734"/>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25596" y="4418423"/>
            <a:ext cx="2677784" cy="707886"/>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Для Ампир Декор:</a:t>
            </a:r>
          </a:p>
          <a:p>
            <a:pPr algn="just">
              <a:buFont typeface="Arial" pitchFamily="34" charset="0"/>
              <a:buChar char="•"/>
            </a:pPr>
            <a:r>
              <a:rPr lang="ru-RU" sz="1400" dirty="0" smtClean="0">
                <a:solidFill>
                  <a:schemeClr val="tx1">
                    <a:lumMod val="85000"/>
                    <a:lumOff val="15000"/>
                  </a:schemeClr>
                </a:solidFill>
                <a:latin typeface="Calibri ligh (Заголовки)"/>
              </a:rPr>
              <a:t>    увеличение клиентской базы</a:t>
            </a:r>
          </a:p>
          <a:p>
            <a:pPr algn="just">
              <a:buFont typeface="Arial" pitchFamily="34" charset="0"/>
              <a:buChar char="•"/>
            </a:pPr>
            <a:r>
              <a:rPr lang="ru-RU" sz="1400" dirty="0" smtClean="0">
                <a:solidFill>
                  <a:schemeClr val="tx1">
                    <a:lumMod val="85000"/>
                    <a:lumOff val="15000"/>
                  </a:schemeClr>
                </a:solidFill>
                <a:latin typeface="Calibri ligh (Заголовки)"/>
              </a:rPr>
              <a:t>    увеличение объема продаж</a:t>
            </a:r>
          </a:p>
        </p:txBody>
      </p:sp>
      <p:sp>
        <p:nvSpPr>
          <p:cNvPr id="24" name="Овал 23"/>
          <p:cNvSpPr/>
          <p:nvPr/>
        </p:nvSpPr>
        <p:spPr>
          <a:xfrm>
            <a:off x="5240806" y="4418423"/>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3</a:t>
            </a:r>
          </a:p>
        </p:txBody>
      </p:sp>
      <p:pic>
        <p:nvPicPr>
          <p:cNvPr id="26" name="Рисунок 25"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5136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a:off x="0" y="491684"/>
            <a:ext cx="6690682" cy="4330761"/>
            <a:chOff x="0" y="491684"/>
            <a:chExt cx="6690682" cy="4330761"/>
          </a:xfrm>
        </p:grpSpPr>
        <p:sp>
          <p:nvSpPr>
            <p:cNvPr id="8" name="TextBox 7"/>
            <p:cNvSpPr txBox="1"/>
            <p:nvPr/>
          </p:nvSpPr>
          <p:spPr>
            <a:xfrm>
              <a:off x="485970" y="1960123"/>
              <a:ext cx="6204712" cy="2862322"/>
            </a:xfrm>
            <a:prstGeom prst="rect">
              <a:avLst/>
            </a:prstGeom>
            <a:noFill/>
          </p:spPr>
          <p:txBody>
            <a:bodyPr wrap="none" lIns="0" tIns="0" rIns="0" bIns="0" rtlCol="0">
              <a:spAutoFit/>
            </a:bodyPr>
            <a:lstStyle/>
            <a:p>
              <a:r>
                <a:rPr lang="ru-RU" sz="6200" b="1" dirty="0" smtClean="0">
                  <a:solidFill>
                    <a:schemeClr val="tx1">
                      <a:lumMod val="85000"/>
                      <a:lumOff val="15000"/>
                    </a:schemeClr>
                  </a:solidFill>
                  <a:latin typeface="Calibri ligh (Заголовки)"/>
                </a:rPr>
                <a:t>КТО МОЖЕТ</a:t>
              </a:r>
            </a:p>
            <a:p>
              <a:r>
                <a:rPr lang="ru-RU" sz="6200" b="1" dirty="0" smtClean="0">
                  <a:solidFill>
                    <a:schemeClr val="tx1">
                      <a:lumMod val="85000"/>
                      <a:lumOff val="15000"/>
                    </a:schemeClr>
                  </a:solidFill>
                  <a:latin typeface="Calibri ligh (Заголовки)"/>
                </a:rPr>
                <a:t>СТАТЬ НАШИМ</a:t>
              </a:r>
            </a:p>
            <a:p>
              <a:r>
                <a:rPr lang="ru-RU" sz="6200" b="1" dirty="0" smtClean="0">
                  <a:solidFill>
                    <a:schemeClr val="tx1">
                      <a:lumMod val="85000"/>
                      <a:lumOff val="15000"/>
                    </a:schemeClr>
                  </a:solidFill>
                  <a:latin typeface="Calibri ligh (Заголовки)"/>
                </a:rPr>
                <a:t>ПАРТНЕРОМ</a:t>
              </a:r>
              <a:endParaRPr lang="ru-RU" sz="6200" b="1" dirty="0">
                <a:solidFill>
                  <a:schemeClr val="tx1">
                    <a:lumMod val="85000"/>
                    <a:lumOff val="15000"/>
                  </a:schemeClr>
                </a:solidFill>
                <a:latin typeface="Calibri ligh (Заголовки)"/>
              </a:endParaRPr>
            </a:p>
          </p:txBody>
        </p:sp>
        <p:grpSp>
          <p:nvGrpSpPr>
            <p:cNvPr id="4" name="Группа 17"/>
            <p:cNvGrpSpPr/>
            <p:nvPr/>
          </p:nvGrpSpPr>
          <p:grpSpPr>
            <a:xfrm>
              <a:off x="0" y="491684"/>
              <a:ext cx="3358497" cy="393107"/>
              <a:chOff x="-5116" y="575358"/>
              <a:chExt cx="3358497" cy="393107"/>
            </a:xfrm>
          </p:grpSpPr>
          <p:sp>
            <p:nvSpPr>
              <p:cNvPr id="15" name="Прямоугольник 14"/>
              <p:cNvSpPr/>
              <p:nvPr/>
            </p:nvSpPr>
            <p:spPr>
              <a:xfrm>
                <a:off x="-5116" y="575358"/>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1" name="TextBox 10"/>
              <p:cNvSpPr txBox="1"/>
              <p:nvPr/>
            </p:nvSpPr>
            <p:spPr>
              <a:xfrm>
                <a:off x="687419" y="662325"/>
                <a:ext cx="65" cy="215444"/>
              </a:xfrm>
              <a:prstGeom prst="rect">
                <a:avLst/>
              </a:prstGeom>
              <a:noFill/>
            </p:spPr>
            <p:txBody>
              <a:bodyPr wrap="none" lIns="0" tIns="0" rIns="0" bIns="0" rtlCol="0">
                <a:spAutoFit/>
              </a:bodyPr>
              <a:lstStyle/>
              <a:p>
                <a:endParaRPr lang="ru-RU" sz="1400" dirty="0">
                  <a:solidFill>
                    <a:schemeClr val="bg1"/>
                  </a:solidFill>
                  <a:latin typeface="Calibri ligh (Заголовки)"/>
                </a:endParaRPr>
              </a:p>
            </p:txBody>
          </p:sp>
        </p:grpSp>
      </p:grpSp>
      <p:grpSp>
        <p:nvGrpSpPr>
          <p:cNvPr id="5" name="Группа 1"/>
          <p:cNvGrpSpPr/>
          <p:nvPr/>
        </p:nvGrpSpPr>
        <p:grpSpPr>
          <a:xfrm>
            <a:off x="7052870" y="2045512"/>
            <a:ext cx="3287792" cy="1396639"/>
            <a:chOff x="6689121" y="2227278"/>
            <a:chExt cx="4736680" cy="1396639"/>
          </a:xfrm>
        </p:grpSpPr>
        <p:grpSp>
          <p:nvGrpSpPr>
            <p:cNvPr id="6" name="Группа 4"/>
            <p:cNvGrpSpPr/>
            <p:nvPr/>
          </p:nvGrpSpPr>
          <p:grpSpPr>
            <a:xfrm>
              <a:off x="6689124" y="2227278"/>
              <a:ext cx="4736677" cy="360000"/>
              <a:chOff x="6663486" y="2227278"/>
              <a:chExt cx="4736677" cy="360000"/>
            </a:xfrm>
          </p:grpSpPr>
          <p:sp>
            <p:nvSpPr>
              <p:cNvPr id="22" name="TextBox 21"/>
              <p:cNvSpPr txBox="1"/>
              <p:nvPr/>
            </p:nvSpPr>
            <p:spPr>
              <a:xfrm>
                <a:off x="7248277" y="2265036"/>
                <a:ext cx="4151886" cy="276999"/>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Архитекторы и дизайнеры</a:t>
                </a:r>
                <a:endParaRPr lang="ru-RU" dirty="0">
                  <a:solidFill>
                    <a:schemeClr val="tx1">
                      <a:lumMod val="85000"/>
                      <a:lumOff val="15000"/>
                    </a:schemeClr>
                  </a:solidFill>
                  <a:latin typeface="Calibri ligh (Заголовки)"/>
                </a:endParaRPr>
              </a:p>
            </p:txBody>
          </p:sp>
          <p:sp>
            <p:nvSpPr>
              <p:cNvPr id="3" name="Овал 2"/>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10" name="Прямая соединительная линия 9"/>
            <p:cNvCxnSpPr/>
            <p:nvPr/>
          </p:nvCxnSpPr>
          <p:spPr>
            <a:xfrm>
              <a:off x="6689121" y="2739381"/>
              <a:ext cx="45400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73910" y="3408473"/>
              <a:ext cx="94" cy="215444"/>
            </a:xfrm>
            <a:prstGeom prst="rect">
              <a:avLst/>
            </a:prstGeom>
            <a:noFill/>
          </p:spPr>
          <p:txBody>
            <a:bodyPr wrap="none" lIns="0" tIns="0" rIns="0" bIns="0" rtlCol="0">
              <a:spAutoFit/>
            </a:bodyPr>
            <a:lstStyle/>
            <a:p>
              <a:endParaRPr lang="ru-RU" sz="1400" dirty="0" smtClean="0">
                <a:solidFill>
                  <a:schemeClr val="tx1">
                    <a:lumMod val="85000"/>
                    <a:lumOff val="15000"/>
                  </a:schemeClr>
                </a:solidFill>
                <a:latin typeface="Calibri ligh (Заголовки)"/>
              </a:endParaRPr>
            </a:p>
          </p:txBody>
        </p:sp>
      </p:grpSp>
      <p:grpSp>
        <p:nvGrpSpPr>
          <p:cNvPr id="9" name="Группа 28"/>
          <p:cNvGrpSpPr/>
          <p:nvPr/>
        </p:nvGrpSpPr>
        <p:grpSpPr>
          <a:xfrm>
            <a:off x="1040606" y="3960930"/>
            <a:ext cx="4182711" cy="2347694"/>
            <a:chOff x="3987765" y="4639767"/>
            <a:chExt cx="4182711" cy="2347694"/>
          </a:xfrm>
        </p:grpSpPr>
        <p:sp>
          <p:nvSpPr>
            <p:cNvPr id="30" name="TextBox 29"/>
            <p:cNvSpPr txBox="1"/>
            <p:nvPr/>
          </p:nvSpPr>
          <p:spPr>
            <a:xfrm>
              <a:off x="3987765" y="4639767"/>
              <a:ext cx="766431" cy="2347694"/>
            </a:xfrm>
            <a:prstGeom prst="rect">
              <a:avLst/>
            </a:prstGeom>
            <a:noFill/>
          </p:spPr>
          <p:txBody>
            <a:bodyPr wrap="square" lIns="0" tIns="0" rIns="0" bIns="0" rtlCol="0">
              <a:spAutoFit/>
            </a:bodyPr>
            <a:lstStyle/>
            <a:p>
              <a:pPr>
                <a:lnSpc>
                  <a:spcPct val="120000"/>
                </a:lnSpc>
              </a:pPr>
              <a:endParaRPr lang="ru-RU" sz="14000" dirty="0">
                <a:solidFill>
                  <a:schemeClr val="bg1">
                    <a:lumMod val="95000"/>
                  </a:schemeClr>
                </a:solidFill>
                <a:latin typeface="Calibri ligh (Заголовки)"/>
              </a:endParaRPr>
            </a:p>
          </p:txBody>
        </p:sp>
        <p:sp>
          <p:nvSpPr>
            <p:cNvPr id="31" name="TextBox 30"/>
            <p:cNvSpPr txBox="1"/>
            <p:nvPr/>
          </p:nvSpPr>
          <p:spPr>
            <a:xfrm>
              <a:off x="4271831" y="5429175"/>
              <a:ext cx="3898645" cy="206851"/>
            </a:xfrm>
            <a:prstGeom prst="rect">
              <a:avLst/>
            </a:prstGeom>
            <a:noFill/>
          </p:spPr>
          <p:txBody>
            <a:bodyPr wrap="square" lIns="0" tIns="0" rIns="0" bIns="0" rtlCol="0">
              <a:spAutoFit/>
            </a:bodyPr>
            <a:lstStyle/>
            <a:p>
              <a:pPr>
                <a:lnSpc>
                  <a:spcPct val="120000"/>
                </a:lnSpc>
              </a:pPr>
              <a:endParaRPr lang="ru-RU" sz="1200" dirty="0" smtClean="0">
                <a:solidFill>
                  <a:schemeClr val="tx1">
                    <a:lumMod val="50000"/>
                    <a:lumOff val="50000"/>
                  </a:schemeClr>
                </a:solidFill>
              </a:endParaRPr>
            </a:p>
          </p:txBody>
        </p:sp>
      </p:grpSp>
      <p:sp>
        <p:nvSpPr>
          <p:cNvPr id="20" name="TextBox 19"/>
          <p:cNvSpPr txBox="1"/>
          <p:nvPr/>
        </p:nvSpPr>
        <p:spPr>
          <a:xfrm>
            <a:off x="7355100" y="3488349"/>
            <a:ext cx="4434099"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Компании-поставщики </a:t>
            </a:r>
          </a:p>
          <a:p>
            <a:r>
              <a:rPr lang="ru-RU" dirty="0" smtClean="0">
                <a:solidFill>
                  <a:schemeClr val="tx1">
                    <a:lumMod val="85000"/>
                    <a:lumOff val="15000"/>
                  </a:schemeClr>
                </a:solidFill>
                <a:latin typeface="Calibri ligh (Заголовки)"/>
              </a:rPr>
              <a:t>отделочных и строительных материалов</a:t>
            </a:r>
          </a:p>
        </p:txBody>
      </p:sp>
      <p:sp>
        <p:nvSpPr>
          <p:cNvPr id="21" name="Овал 20"/>
          <p:cNvSpPr/>
          <p:nvPr/>
        </p:nvSpPr>
        <p:spPr>
          <a:xfrm>
            <a:off x="7010150" y="3465831"/>
            <a:ext cx="249881"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E21F25"/>
                </a:solidFill>
                <a:latin typeface="Calibri light (Основной текст)"/>
              </a:rPr>
              <a:t>3</a:t>
            </a:r>
            <a:endParaRPr lang="ru-RU" sz="1200" dirty="0">
              <a:solidFill>
                <a:srgbClr val="E21F25"/>
              </a:solidFill>
              <a:latin typeface="Calibri light (Основной текст)"/>
            </a:endParaRPr>
          </a:p>
        </p:txBody>
      </p:sp>
      <p:sp>
        <p:nvSpPr>
          <p:cNvPr id="23" name="TextBox 22"/>
          <p:cNvSpPr txBox="1"/>
          <p:nvPr/>
        </p:nvSpPr>
        <p:spPr>
          <a:xfrm>
            <a:off x="7400820" y="2770569"/>
            <a:ext cx="3330079" cy="276999"/>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Архитектурные и дизайн-бюро</a:t>
            </a:r>
            <a:endParaRPr lang="ru-RU" dirty="0">
              <a:solidFill>
                <a:schemeClr val="tx1">
                  <a:lumMod val="85000"/>
                  <a:lumOff val="15000"/>
                </a:schemeClr>
              </a:solidFill>
              <a:latin typeface="Calibri ligh (Заголовки)"/>
            </a:endParaRPr>
          </a:p>
        </p:txBody>
      </p:sp>
      <p:sp>
        <p:nvSpPr>
          <p:cNvPr id="24" name="Овал 23"/>
          <p:cNvSpPr/>
          <p:nvPr/>
        </p:nvSpPr>
        <p:spPr>
          <a:xfrm>
            <a:off x="6994910" y="2732811"/>
            <a:ext cx="249881"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E21F25"/>
                </a:solidFill>
                <a:latin typeface="Calibri light (Основной текст)"/>
              </a:rPr>
              <a:t>2</a:t>
            </a:r>
            <a:endParaRPr lang="ru-RU" sz="1200" dirty="0">
              <a:solidFill>
                <a:srgbClr val="E21F25"/>
              </a:solidFill>
              <a:latin typeface="Calibri light (Основной текст)"/>
            </a:endParaRPr>
          </a:p>
        </p:txBody>
      </p:sp>
      <p:sp>
        <p:nvSpPr>
          <p:cNvPr id="25" name="TextBox 24"/>
          <p:cNvSpPr txBox="1"/>
          <p:nvPr/>
        </p:nvSpPr>
        <p:spPr>
          <a:xfrm>
            <a:off x="7393789" y="4441758"/>
            <a:ext cx="3927357" cy="1107996"/>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Компании, предоставляющие </a:t>
            </a:r>
          </a:p>
          <a:p>
            <a:r>
              <a:rPr lang="ru-RU" dirty="0" smtClean="0">
                <a:solidFill>
                  <a:schemeClr val="tx1">
                    <a:lumMod val="85000"/>
                    <a:lumOff val="15000"/>
                  </a:schemeClr>
                </a:solidFill>
                <a:latin typeface="Calibri ligh (Заголовки)"/>
              </a:rPr>
              <a:t>услуги по комплектации проектов и </a:t>
            </a:r>
          </a:p>
          <a:p>
            <a:r>
              <a:rPr lang="ru-RU" dirty="0" smtClean="0">
                <a:solidFill>
                  <a:schemeClr val="tx1">
                    <a:lumMod val="85000"/>
                    <a:lumOff val="15000"/>
                  </a:schemeClr>
                </a:solidFill>
                <a:latin typeface="Calibri ligh (Заголовки)"/>
              </a:rPr>
              <a:t>монтажу отделочных</a:t>
            </a:r>
          </a:p>
          <a:p>
            <a:r>
              <a:rPr lang="ru-RU" dirty="0" smtClean="0">
                <a:solidFill>
                  <a:schemeClr val="tx1">
                    <a:lumMod val="85000"/>
                    <a:lumOff val="15000"/>
                  </a:schemeClr>
                </a:solidFill>
                <a:latin typeface="Calibri ligh (Заголовки)"/>
              </a:rPr>
              <a:t>материалов</a:t>
            </a:r>
            <a:endParaRPr lang="ru-RU" dirty="0">
              <a:solidFill>
                <a:schemeClr val="tx1">
                  <a:lumMod val="85000"/>
                  <a:lumOff val="15000"/>
                </a:schemeClr>
              </a:solidFill>
              <a:latin typeface="Calibri ligh (Заголовки)"/>
            </a:endParaRPr>
          </a:p>
        </p:txBody>
      </p:sp>
      <p:sp>
        <p:nvSpPr>
          <p:cNvPr id="26" name="Овал 25"/>
          <p:cNvSpPr/>
          <p:nvPr/>
        </p:nvSpPr>
        <p:spPr>
          <a:xfrm>
            <a:off x="7048839" y="4449720"/>
            <a:ext cx="249881"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E21F25"/>
                </a:solidFill>
                <a:latin typeface="Calibri light (Основной текст)"/>
              </a:rPr>
              <a:t>4</a:t>
            </a:r>
            <a:endParaRPr lang="ru-RU" sz="1200" dirty="0">
              <a:solidFill>
                <a:srgbClr val="E21F25"/>
              </a:solidFill>
              <a:latin typeface="Calibri light (Основной текст)"/>
            </a:endParaRPr>
          </a:p>
        </p:txBody>
      </p:sp>
      <p:cxnSp>
        <p:nvCxnSpPr>
          <p:cNvPr id="27" name="Прямая соединительная линия 26"/>
          <p:cNvCxnSpPr/>
          <p:nvPr/>
        </p:nvCxnSpPr>
        <p:spPr>
          <a:xfrm>
            <a:off x="6995160" y="3306373"/>
            <a:ext cx="3151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186749" y="4202821"/>
            <a:ext cx="3151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51368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a:off x="0" y="491684"/>
            <a:ext cx="5796366" cy="2042716"/>
            <a:chOff x="0" y="491684"/>
            <a:chExt cx="5796366" cy="2042716"/>
          </a:xfrm>
        </p:grpSpPr>
        <p:sp>
          <p:nvSpPr>
            <p:cNvPr id="8" name="TextBox 7"/>
            <p:cNvSpPr txBox="1"/>
            <p:nvPr/>
          </p:nvSpPr>
          <p:spPr>
            <a:xfrm>
              <a:off x="712922" y="1580293"/>
              <a:ext cx="5083444" cy="954107"/>
            </a:xfrm>
            <a:prstGeom prst="rect">
              <a:avLst/>
            </a:prstGeom>
            <a:noFill/>
          </p:spPr>
          <p:txBody>
            <a:bodyPr wrap="square" lIns="0" tIns="0" rIns="0" bIns="0" rtlCol="0">
              <a:spAutoFit/>
            </a:bodyPr>
            <a:lstStyle/>
            <a:p>
              <a:endParaRPr lang="ru-RU" sz="6200" b="1" dirty="0" smtClean="0">
                <a:solidFill>
                  <a:schemeClr val="tx1">
                    <a:lumMod val="85000"/>
                    <a:lumOff val="15000"/>
                  </a:schemeClr>
                </a:solidFill>
                <a:latin typeface="Calibri ligh (Заголовки)"/>
              </a:endParaRPr>
            </a:p>
          </p:txBody>
        </p:sp>
        <p:grpSp>
          <p:nvGrpSpPr>
            <p:cNvPr id="4" name="Группа 17"/>
            <p:cNvGrpSpPr/>
            <p:nvPr/>
          </p:nvGrpSpPr>
          <p:grpSpPr>
            <a:xfrm>
              <a:off x="0" y="491684"/>
              <a:ext cx="3358497" cy="393107"/>
              <a:chOff x="-5116" y="575358"/>
              <a:chExt cx="3358497" cy="393107"/>
            </a:xfrm>
          </p:grpSpPr>
          <p:sp>
            <p:nvSpPr>
              <p:cNvPr id="15" name="Прямоугольник 14"/>
              <p:cNvSpPr/>
              <p:nvPr/>
            </p:nvSpPr>
            <p:spPr>
              <a:xfrm>
                <a:off x="-5116" y="575358"/>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1" name="TextBox 10"/>
              <p:cNvSpPr txBox="1"/>
              <p:nvPr/>
            </p:nvSpPr>
            <p:spPr>
              <a:xfrm>
                <a:off x="687419" y="662325"/>
                <a:ext cx="65" cy="215444"/>
              </a:xfrm>
              <a:prstGeom prst="rect">
                <a:avLst/>
              </a:prstGeom>
              <a:noFill/>
            </p:spPr>
            <p:txBody>
              <a:bodyPr wrap="none" lIns="0" tIns="0" rIns="0" bIns="0" rtlCol="0">
                <a:spAutoFit/>
              </a:bodyPr>
              <a:lstStyle/>
              <a:p>
                <a:endParaRPr lang="ru-RU" sz="1400" dirty="0">
                  <a:solidFill>
                    <a:schemeClr val="bg1"/>
                  </a:solidFill>
                  <a:latin typeface="Calibri ligh (Заголовки)"/>
                </a:endParaRPr>
              </a:p>
            </p:txBody>
          </p:sp>
        </p:grpSp>
      </p:grpSp>
      <p:grpSp>
        <p:nvGrpSpPr>
          <p:cNvPr id="5" name="Группа 1"/>
          <p:cNvGrpSpPr/>
          <p:nvPr/>
        </p:nvGrpSpPr>
        <p:grpSpPr>
          <a:xfrm>
            <a:off x="6261317" y="2705015"/>
            <a:ext cx="4786334" cy="1696503"/>
            <a:chOff x="6689124" y="2227278"/>
            <a:chExt cx="5289701" cy="1541195"/>
          </a:xfrm>
        </p:grpSpPr>
        <p:grpSp>
          <p:nvGrpSpPr>
            <p:cNvPr id="6" name="Группа 4"/>
            <p:cNvGrpSpPr/>
            <p:nvPr/>
          </p:nvGrpSpPr>
          <p:grpSpPr>
            <a:xfrm>
              <a:off x="6689124" y="2227278"/>
              <a:ext cx="5289701" cy="792681"/>
              <a:chOff x="6663486" y="2227278"/>
              <a:chExt cx="5289701" cy="792681"/>
            </a:xfrm>
          </p:grpSpPr>
          <p:sp>
            <p:nvSpPr>
              <p:cNvPr id="22" name="TextBox 21"/>
              <p:cNvSpPr txBox="1"/>
              <p:nvPr/>
            </p:nvSpPr>
            <p:spPr>
              <a:xfrm>
                <a:off x="7248277" y="2265036"/>
                <a:ext cx="4704910" cy="754923"/>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Когда взаимодействие визуализатора </a:t>
                </a:r>
              </a:p>
              <a:p>
                <a:r>
                  <a:rPr lang="ru-RU" dirty="0" smtClean="0">
                    <a:solidFill>
                      <a:schemeClr val="tx1">
                        <a:lumMod val="85000"/>
                        <a:lumOff val="15000"/>
                      </a:schemeClr>
                    </a:solidFill>
                    <a:latin typeface="Calibri ligh (Заголовки)"/>
                  </a:rPr>
                  <a:t>и заказчика заканчивается на передаче</a:t>
                </a:r>
              </a:p>
              <a:p>
                <a:r>
                  <a:rPr lang="ru-RU" dirty="0" smtClean="0">
                    <a:solidFill>
                      <a:schemeClr val="tx1">
                        <a:lumMod val="85000"/>
                        <a:lumOff val="15000"/>
                      </a:schemeClr>
                    </a:solidFill>
                    <a:latin typeface="Calibri ligh (Заголовки)"/>
                  </a:rPr>
                  <a:t>проектно-сметной документации</a:t>
                </a:r>
                <a:endParaRPr lang="ru-RU" dirty="0">
                  <a:solidFill>
                    <a:schemeClr val="tx1">
                      <a:lumMod val="85000"/>
                      <a:lumOff val="15000"/>
                    </a:schemeClr>
                  </a:solidFill>
                  <a:latin typeface="Calibri ligh (Заголовки)"/>
                </a:endParaRPr>
              </a:p>
            </p:txBody>
          </p:sp>
          <p:sp>
            <p:nvSpPr>
              <p:cNvPr id="3" name="Овал 2"/>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10" name="Прямая соединительная линия 9"/>
            <p:cNvCxnSpPr/>
            <p:nvPr/>
          </p:nvCxnSpPr>
          <p:spPr>
            <a:xfrm>
              <a:off x="6757637" y="3179172"/>
              <a:ext cx="45400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Группа 35"/>
            <p:cNvGrpSpPr/>
            <p:nvPr/>
          </p:nvGrpSpPr>
          <p:grpSpPr>
            <a:xfrm>
              <a:off x="6689124" y="3408473"/>
              <a:ext cx="584855" cy="360000"/>
              <a:chOff x="6663486" y="1700977"/>
              <a:chExt cx="584855" cy="360000"/>
            </a:xfrm>
          </p:grpSpPr>
          <p:sp>
            <p:nvSpPr>
              <p:cNvPr id="39" name="TextBox 38"/>
              <p:cNvSpPr txBox="1"/>
              <p:nvPr/>
            </p:nvSpPr>
            <p:spPr>
              <a:xfrm>
                <a:off x="7248276" y="1700977"/>
                <a:ext cx="65" cy="215444"/>
              </a:xfrm>
              <a:prstGeom prst="rect">
                <a:avLst/>
              </a:prstGeom>
              <a:noFill/>
            </p:spPr>
            <p:txBody>
              <a:bodyPr wrap="none" lIns="0" tIns="0" rIns="0" bIns="0" rtlCol="0">
                <a:spAutoFit/>
              </a:bodyPr>
              <a:lstStyle/>
              <a:p>
                <a:endParaRPr lang="ru-RU" sz="1400" dirty="0" smtClean="0">
                  <a:solidFill>
                    <a:schemeClr val="tx1">
                      <a:lumMod val="85000"/>
                      <a:lumOff val="15000"/>
                    </a:schemeClr>
                  </a:solidFill>
                  <a:latin typeface="Calibri ligh (Заголовки)"/>
                </a:endParaRPr>
              </a:p>
            </p:txBody>
          </p:sp>
          <p:sp>
            <p:nvSpPr>
              <p:cNvPr id="40" name="Овал 39"/>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grpSp>
        <p:nvGrpSpPr>
          <p:cNvPr id="9" name="Группа 28"/>
          <p:cNvGrpSpPr/>
          <p:nvPr/>
        </p:nvGrpSpPr>
        <p:grpSpPr>
          <a:xfrm>
            <a:off x="1040606" y="3960930"/>
            <a:ext cx="4182711" cy="2347694"/>
            <a:chOff x="3987765" y="4639767"/>
            <a:chExt cx="4182711" cy="2347694"/>
          </a:xfrm>
        </p:grpSpPr>
        <p:sp>
          <p:nvSpPr>
            <p:cNvPr id="30" name="TextBox 29"/>
            <p:cNvSpPr txBox="1"/>
            <p:nvPr/>
          </p:nvSpPr>
          <p:spPr>
            <a:xfrm>
              <a:off x="3987765" y="4639767"/>
              <a:ext cx="766431" cy="2347694"/>
            </a:xfrm>
            <a:prstGeom prst="rect">
              <a:avLst/>
            </a:prstGeom>
            <a:noFill/>
          </p:spPr>
          <p:txBody>
            <a:bodyPr wrap="square" lIns="0" tIns="0" rIns="0" bIns="0" rtlCol="0">
              <a:spAutoFit/>
            </a:bodyPr>
            <a:lstStyle/>
            <a:p>
              <a:pPr>
                <a:lnSpc>
                  <a:spcPct val="120000"/>
                </a:lnSpc>
              </a:pPr>
              <a:endParaRPr lang="ru-RU" sz="14000" dirty="0">
                <a:solidFill>
                  <a:schemeClr val="bg1">
                    <a:lumMod val="95000"/>
                  </a:schemeClr>
                </a:solidFill>
                <a:latin typeface="Calibri ligh (Заголовки)"/>
              </a:endParaRPr>
            </a:p>
          </p:txBody>
        </p:sp>
        <p:sp>
          <p:nvSpPr>
            <p:cNvPr id="31" name="TextBox 30"/>
            <p:cNvSpPr txBox="1"/>
            <p:nvPr/>
          </p:nvSpPr>
          <p:spPr>
            <a:xfrm>
              <a:off x="4271831" y="5429175"/>
              <a:ext cx="3898645" cy="206851"/>
            </a:xfrm>
            <a:prstGeom prst="rect">
              <a:avLst/>
            </a:prstGeom>
            <a:noFill/>
          </p:spPr>
          <p:txBody>
            <a:bodyPr wrap="square" lIns="0" tIns="0" rIns="0" bIns="0" rtlCol="0">
              <a:spAutoFit/>
            </a:bodyPr>
            <a:lstStyle/>
            <a:p>
              <a:pPr>
                <a:lnSpc>
                  <a:spcPct val="120000"/>
                </a:lnSpc>
              </a:pPr>
              <a:endParaRPr lang="ru-RU" sz="1200" dirty="0" smtClean="0">
                <a:solidFill>
                  <a:schemeClr val="tx1">
                    <a:lumMod val="50000"/>
                    <a:lumOff val="50000"/>
                  </a:schemeClr>
                </a:solidFill>
              </a:endParaRPr>
            </a:p>
          </p:txBody>
        </p:sp>
      </p:grpSp>
      <p:sp>
        <p:nvSpPr>
          <p:cNvPr id="23" name="Прямоугольник 22"/>
          <p:cNvSpPr/>
          <p:nvPr/>
        </p:nvSpPr>
        <p:spPr>
          <a:xfrm>
            <a:off x="6676635" y="3959257"/>
            <a:ext cx="6096000" cy="646331"/>
          </a:xfrm>
          <a:prstGeom prst="rect">
            <a:avLst/>
          </a:prstGeom>
        </p:spPr>
        <p:txBody>
          <a:bodyPr>
            <a:spAutoFit/>
          </a:bodyPr>
          <a:lstStyle/>
          <a:p>
            <a:r>
              <a:rPr lang="ru-RU" dirty="0" smtClean="0">
                <a:solidFill>
                  <a:schemeClr val="tx1">
                    <a:lumMod val="85000"/>
                    <a:lumOff val="15000"/>
                  </a:schemeClr>
                </a:solidFill>
                <a:latin typeface="Calibri ligh (Заголовки)"/>
              </a:rPr>
              <a:t>Когда визуализатор расстался с заказчиком, </a:t>
            </a:r>
          </a:p>
          <a:p>
            <a:r>
              <a:rPr lang="ru-RU" dirty="0" smtClean="0">
                <a:solidFill>
                  <a:schemeClr val="tx1">
                    <a:lumMod val="85000"/>
                    <a:lumOff val="15000"/>
                  </a:schemeClr>
                </a:solidFill>
                <a:latin typeface="Calibri ligh (Заголовки)"/>
              </a:rPr>
              <a:t>не закончив работу над проектом</a:t>
            </a:r>
            <a:endParaRPr lang="ru-RU" dirty="0">
              <a:solidFill>
                <a:schemeClr val="tx1">
                  <a:lumMod val="85000"/>
                  <a:lumOff val="15000"/>
                </a:schemeClr>
              </a:solidFill>
              <a:latin typeface="Calibri ligh (Заголовки)"/>
            </a:endParaRPr>
          </a:p>
        </p:txBody>
      </p:sp>
      <p:sp>
        <p:nvSpPr>
          <p:cNvPr id="20" name="TextBox 19"/>
          <p:cNvSpPr txBox="1"/>
          <p:nvPr/>
        </p:nvSpPr>
        <p:spPr>
          <a:xfrm>
            <a:off x="485970" y="1960123"/>
            <a:ext cx="4246547" cy="2862322"/>
          </a:xfrm>
          <a:prstGeom prst="rect">
            <a:avLst/>
          </a:prstGeom>
          <a:noFill/>
        </p:spPr>
        <p:txBody>
          <a:bodyPr wrap="none" lIns="0" tIns="0" rIns="0" bIns="0" rtlCol="0">
            <a:spAutoFit/>
          </a:bodyPr>
          <a:lstStyle/>
          <a:p>
            <a:r>
              <a:rPr lang="ru-RU" sz="6200" b="1" dirty="0" smtClean="0">
                <a:solidFill>
                  <a:schemeClr val="tx1">
                    <a:lumMod val="85000"/>
                    <a:lumOff val="15000"/>
                  </a:schemeClr>
                </a:solidFill>
                <a:latin typeface="Calibri ligh (Заголовки)"/>
              </a:rPr>
              <a:t>КОГДА </a:t>
            </a:r>
          </a:p>
          <a:p>
            <a:r>
              <a:rPr lang="ru-RU" sz="6200" b="1" dirty="0" smtClean="0">
                <a:solidFill>
                  <a:schemeClr val="tx1">
                    <a:lumMod val="85000"/>
                    <a:lumOff val="15000"/>
                  </a:schemeClr>
                </a:solidFill>
                <a:latin typeface="Calibri ligh (Заголовки)"/>
              </a:rPr>
              <a:t>АКТУАЛЕН</a:t>
            </a:r>
          </a:p>
          <a:p>
            <a:r>
              <a:rPr lang="ru-RU" sz="6200" b="1" dirty="0" smtClean="0">
                <a:solidFill>
                  <a:schemeClr val="tx1">
                    <a:lumMod val="85000"/>
                    <a:lumOff val="15000"/>
                  </a:schemeClr>
                </a:solidFill>
                <a:latin typeface="Calibri ligh (Заголовки)"/>
              </a:rPr>
              <a:t>ПРОЕКТ</a:t>
            </a:r>
            <a:endParaRPr lang="ru-RU" sz="6200" b="1" dirty="0">
              <a:solidFill>
                <a:schemeClr val="tx1">
                  <a:lumMod val="85000"/>
                  <a:lumOff val="15000"/>
                </a:schemeClr>
              </a:solidFill>
              <a:latin typeface="Calibri ligh (Заголовки)"/>
            </a:endParaRPr>
          </a:p>
        </p:txBody>
      </p:sp>
      <p:pic>
        <p:nvPicPr>
          <p:cNvPr id="25" name="Рисунок 24"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51368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Скругленный прямоугольник 50"/>
          <p:cNvSpPr/>
          <p:nvPr/>
        </p:nvSpPr>
        <p:spPr>
          <a:xfrm>
            <a:off x="3254009" y="2160799"/>
            <a:ext cx="6208962" cy="704321"/>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Скругленный прямоугольник 43"/>
          <p:cNvSpPr/>
          <p:nvPr/>
        </p:nvSpPr>
        <p:spPr>
          <a:xfrm>
            <a:off x="3263404" y="4267708"/>
            <a:ext cx="6208962" cy="755396"/>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49"/>
          <p:cNvSpPr/>
          <p:nvPr/>
        </p:nvSpPr>
        <p:spPr>
          <a:xfrm>
            <a:off x="3329959" y="3300918"/>
            <a:ext cx="6208962" cy="5366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92539" y="1103032"/>
            <a:ext cx="6519862"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СХЕМА ВЗАИМОДЕЙСТВИЯ:</a:t>
            </a:r>
            <a:endParaRPr lang="ru-RU" sz="3600" b="1" dirty="0">
              <a:solidFill>
                <a:schemeClr val="tx1">
                  <a:lumMod val="85000"/>
                  <a:lumOff val="15000"/>
                </a:schemeClr>
              </a:solidFill>
              <a:latin typeface="Calibri ligh (Заголовки)"/>
            </a:endParaRPr>
          </a:p>
        </p:txBody>
      </p:sp>
      <p:sp>
        <p:nvSpPr>
          <p:cNvPr id="22" name="TextBox 21"/>
          <p:cNvSpPr txBox="1"/>
          <p:nvPr/>
        </p:nvSpPr>
        <p:spPr>
          <a:xfrm>
            <a:off x="3448858" y="3439725"/>
            <a:ext cx="5884816" cy="307777"/>
          </a:xfrm>
          <a:prstGeom prst="rect">
            <a:avLst/>
          </a:prstGeom>
          <a:noFill/>
        </p:spPr>
        <p:txBody>
          <a:bodyPr wrap="none" lIns="0" tIns="0" rIns="0" bIns="0" rtlCol="0">
            <a:spAutoFit/>
          </a:bodyPr>
          <a:lstStyle/>
          <a:p>
            <a:r>
              <a:rPr lang="ru-RU" sz="2000" dirty="0" smtClean="0">
                <a:solidFill>
                  <a:schemeClr val="tx1">
                    <a:lumMod val="85000"/>
                    <a:lumOff val="15000"/>
                  </a:schemeClr>
                </a:solidFill>
                <a:latin typeface="Calibri ligh (Заголовки)"/>
              </a:rPr>
              <a:t>Визуализатор регистрирует проект на </a:t>
            </a:r>
            <a:r>
              <a:rPr lang="en-US" sz="2000" dirty="0" smtClean="0">
                <a:solidFill>
                  <a:schemeClr val="tx1">
                    <a:lumMod val="85000"/>
                    <a:lumOff val="15000"/>
                  </a:schemeClr>
                </a:solidFill>
                <a:latin typeface="Calibri ligh (Заголовки)"/>
              </a:rPr>
              <a:t>viz.ampir.ru</a:t>
            </a:r>
            <a:endParaRPr lang="ru-RU" sz="2000" dirty="0">
              <a:solidFill>
                <a:schemeClr val="tx1">
                  <a:lumMod val="85000"/>
                  <a:lumOff val="15000"/>
                </a:schemeClr>
              </a:solidFill>
              <a:latin typeface="Calibri ligh (Заголовки)"/>
            </a:endParaRPr>
          </a:p>
        </p:txBody>
      </p:sp>
      <p:sp>
        <p:nvSpPr>
          <p:cNvPr id="40" name="TextBox 39"/>
          <p:cNvSpPr txBox="1"/>
          <p:nvPr/>
        </p:nvSpPr>
        <p:spPr>
          <a:xfrm>
            <a:off x="3481490" y="2182344"/>
            <a:ext cx="5592621" cy="615553"/>
          </a:xfrm>
          <a:prstGeom prst="rect">
            <a:avLst/>
          </a:prstGeom>
          <a:noFill/>
        </p:spPr>
        <p:txBody>
          <a:bodyPr wrap="none" lIns="0" tIns="0" rIns="0" bIns="0" rtlCol="0">
            <a:spAutoFit/>
          </a:bodyPr>
          <a:lstStyle/>
          <a:p>
            <a:pPr algn="ctr"/>
            <a:r>
              <a:rPr lang="ru-RU" sz="2000" dirty="0" smtClean="0">
                <a:solidFill>
                  <a:schemeClr val="tx1">
                    <a:lumMod val="85000"/>
                    <a:lumOff val="15000"/>
                  </a:schemeClr>
                </a:solidFill>
                <a:latin typeface="Calibri ligh (Заголовки)"/>
              </a:rPr>
              <a:t>Визуализатор использует товары Ампир Декор</a:t>
            </a:r>
          </a:p>
          <a:p>
            <a:pPr algn="ctr"/>
            <a:r>
              <a:rPr lang="ru-RU" sz="2000" dirty="0" smtClean="0">
                <a:solidFill>
                  <a:schemeClr val="tx1">
                    <a:lumMod val="85000"/>
                    <a:lumOff val="15000"/>
                  </a:schemeClr>
                </a:solidFill>
                <a:latin typeface="Calibri ligh (Заголовки)"/>
              </a:rPr>
              <a:t> в проекте / рассказывает о нашей компании</a:t>
            </a:r>
          </a:p>
        </p:txBody>
      </p:sp>
      <p:sp>
        <p:nvSpPr>
          <p:cNvPr id="43" name="TextBox 42"/>
          <p:cNvSpPr txBox="1"/>
          <p:nvPr/>
        </p:nvSpPr>
        <p:spPr>
          <a:xfrm>
            <a:off x="3296547" y="4343048"/>
            <a:ext cx="6191182" cy="615553"/>
          </a:xfrm>
          <a:prstGeom prst="rect">
            <a:avLst/>
          </a:prstGeom>
          <a:noFill/>
        </p:spPr>
        <p:txBody>
          <a:bodyPr wrap="none" lIns="0" tIns="0" rIns="0" bIns="0" rtlCol="0">
            <a:spAutoFit/>
          </a:bodyPr>
          <a:lstStyle/>
          <a:p>
            <a:pPr algn="ctr"/>
            <a:r>
              <a:rPr lang="ru-RU" sz="2000" dirty="0" smtClean="0">
                <a:solidFill>
                  <a:schemeClr val="tx1">
                    <a:lumMod val="85000"/>
                    <a:lumOff val="15000"/>
                  </a:schemeClr>
                </a:solidFill>
                <a:latin typeface="Calibri ligh (Заголовки)"/>
              </a:rPr>
              <a:t>Заказчик получает </a:t>
            </a:r>
            <a:r>
              <a:rPr lang="ru-RU" sz="2000" dirty="0" err="1" smtClean="0">
                <a:solidFill>
                  <a:schemeClr val="tx1">
                    <a:lumMod val="85000"/>
                    <a:lumOff val="15000"/>
                  </a:schemeClr>
                </a:solidFill>
                <a:latin typeface="Calibri ligh (Заголовки)"/>
              </a:rPr>
              <a:t>промокод</a:t>
            </a:r>
            <a:r>
              <a:rPr lang="ru-RU" sz="2000" dirty="0" smtClean="0">
                <a:solidFill>
                  <a:schemeClr val="tx1">
                    <a:lumMod val="85000"/>
                    <a:lumOff val="15000"/>
                  </a:schemeClr>
                </a:solidFill>
                <a:latin typeface="Calibri ligh (Заголовки)"/>
              </a:rPr>
              <a:t> на скидку для покупки </a:t>
            </a:r>
          </a:p>
          <a:p>
            <a:pPr algn="ctr"/>
            <a:r>
              <a:rPr lang="ru-RU" sz="2000" dirty="0" smtClean="0">
                <a:solidFill>
                  <a:schemeClr val="tx1">
                    <a:lumMod val="85000"/>
                    <a:lumOff val="15000"/>
                  </a:schemeClr>
                </a:solidFill>
                <a:latin typeface="Calibri ligh (Заголовки)"/>
              </a:rPr>
              <a:t>товаров</a:t>
            </a:r>
            <a:endParaRPr lang="ru-RU" sz="2000" dirty="0">
              <a:solidFill>
                <a:schemeClr val="tx1">
                  <a:lumMod val="85000"/>
                  <a:lumOff val="15000"/>
                </a:schemeClr>
              </a:solidFill>
              <a:latin typeface="Calibri ligh (Заголовки)"/>
            </a:endParaRPr>
          </a:p>
        </p:txBody>
      </p:sp>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7" name="Прямоугольник 36"/>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pic>
        <p:nvPicPr>
          <p:cNvPr id="24" name="Рисунок 2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31556" y="1992266"/>
            <a:ext cx="900000" cy="900000"/>
          </a:xfrm>
          <a:prstGeom prst="rect">
            <a:avLst/>
          </a:prstGeom>
        </p:spPr>
      </p:pic>
      <p:pic>
        <p:nvPicPr>
          <p:cNvPr id="25" name="Рисунок 2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51938" y="4357278"/>
            <a:ext cx="900000" cy="900000"/>
          </a:xfrm>
          <a:prstGeom prst="rect">
            <a:avLst/>
          </a:prstGeom>
        </p:spPr>
      </p:pic>
      <p:pic>
        <p:nvPicPr>
          <p:cNvPr id="26" name="Рисунок 2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51938" y="3171596"/>
            <a:ext cx="900000" cy="900000"/>
          </a:xfrm>
          <a:prstGeom prst="rect">
            <a:avLst/>
          </a:prstGeom>
        </p:spPr>
      </p:pic>
      <p:pic>
        <p:nvPicPr>
          <p:cNvPr id="27" name="Рисунок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79248" y="5586165"/>
            <a:ext cx="900000" cy="900000"/>
          </a:xfrm>
          <a:prstGeom prst="rect">
            <a:avLst/>
          </a:prstGeom>
        </p:spPr>
      </p:pic>
      <p:pic>
        <p:nvPicPr>
          <p:cNvPr id="28" name="Рисунок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162706" y="5584529"/>
            <a:ext cx="900000" cy="900000"/>
          </a:xfrm>
          <a:prstGeom prst="rect">
            <a:avLst/>
          </a:prstGeom>
          <a:ln>
            <a:noFill/>
          </a:ln>
        </p:spPr>
      </p:pic>
      <p:sp>
        <p:nvSpPr>
          <p:cNvPr id="39" name="Скругленный прямоугольник 38"/>
          <p:cNvSpPr/>
          <p:nvPr/>
        </p:nvSpPr>
        <p:spPr>
          <a:xfrm>
            <a:off x="3291840" y="5608320"/>
            <a:ext cx="6205728" cy="816863"/>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3385890" y="5719039"/>
            <a:ext cx="5911297" cy="615553"/>
          </a:xfrm>
          <a:prstGeom prst="rect">
            <a:avLst/>
          </a:prstGeom>
          <a:noFill/>
        </p:spPr>
        <p:txBody>
          <a:bodyPr wrap="none" lIns="0" tIns="0" rIns="0" bIns="0" rtlCol="0">
            <a:spAutoFit/>
          </a:bodyPr>
          <a:lstStyle/>
          <a:p>
            <a:pPr algn="ctr"/>
            <a:r>
              <a:rPr lang="ru-RU" sz="2000" dirty="0" smtClean="0">
                <a:solidFill>
                  <a:schemeClr val="tx1">
                    <a:lumMod val="85000"/>
                    <a:lumOff val="15000"/>
                  </a:schemeClr>
                </a:solidFill>
                <a:latin typeface="Calibri ligh (Заголовки)"/>
              </a:rPr>
              <a:t>Визуализатор получает бонус после завершения </a:t>
            </a:r>
          </a:p>
          <a:p>
            <a:pPr algn="ctr"/>
            <a:r>
              <a:rPr lang="ru-RU" sz="2000" dirty="0" smtClean="0">
                <a:solidFill>
                  <a:schemeClr val="tx1">
                    <a:lumMod val="85000"/>
                    <a:lumOff val="15000"/>
                  </a:schemeClr>
                </a:solidFill>
                <a:latin typeface="Calibri ligh (Заголовки)"/>
              </a:rPr>
              <a:t>сделки</a:t>
            </a:r>
          </a:p>
        </p:txBody>
      </p:sp>
      <p:cxnSp>
        <p:nvCxnSpPr>
          <p:cNvPr id="47" name="Прямая со стрелкой 46"/>
          <p:cNvCxnSpPr/>
          <p:nvPr/>
        </p:nvCxnSpPr>
        <p:spPr>
          <a:xfrm rot="5400000">
            <a:off x="6062655" y="3087441"/>
            <a:ext cx="493776" cy="125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5400000">
            <a:off x="6019983" y="4068897"/>
            <a:ext cx="493776" cy="125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rot="5400000">
            <a:off x="5922447" y="5318577"/>
            <a:ext cx="621792" cy="64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58" name="Рисунок 57" descr="2018-presentAmpir-1.jpg"/>
          <p:cNvPicPr>
            <a:picLocks noChangeAspect="1"/>
          </p:cNvPicPr>
          <p:nvPr/>
        </p:nvPicPr>
        <p:blipFill>
          <a:blip r:embed="rId8"/>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78603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Скругленный прямоугольник 49"/>
          <p:cNvSpPr/>
          <p:nvPr/>
        </p:nvSpPr>
        <p:spPr>
          <a:xfrm>
            <a:off x="3284489" y="3459964"/>
            <a:ext cx="6208962" cy="822476"/>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кругленный прямоугольник 50"/>
          <p:cNvSpPr/>
          <p:nvPr/>
        </p:nvSpPr>
        <p:spPr>
          <a:xfrm>
            <a:off x="3254009" y="2160799"/>
            <a:ext cx="6208962" cy="5366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a:off x="3284489" y="4716293"/>
            <a:ext cx="6208962" cy="8920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43541" y="1154270"/>
            <a:ext cx="9776844"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ПРЕИМУЩЕСТВА</a:t>
            </a:r>
            <a:r>
              <a:rPr lang="en-US" sz="3600" b="1" dirty="0" smtClean="0">
                <a:solidFill>
                  <a:schemeClr val="tx1">
                    <a:lumMod val="85000"/>
                    <a:lumOff val="15000"/>
                  </a:schemeClr>
                </a:solidFill>
                <a:latin typeface="Calibri ligh (Заголовки)"/>
              </a:rPr>
              <a:t> </a:t>
            </a:r>
            <a:r>
              <a:rPr lang="ru-RU" sz="3600" b="1" dirty="0" smtClean="0">
                <a:solidFill>
                  <a:schemeClr val="tx1">
                    <a:lumMod val="85000"/>
                    <a:lumOff val="15000"/>
                  </a:schemeClr>
                </a:solidFill>
                <a:latin typeface="Calibri ligh (Заголовки)"/>
              </a:rPr>
              <a:t>ДЛЯ ВИЗУАЛИЗАТОРОВ:</a:t>
            </a:r>
            <a:endParaRPr lang="ru-RU" sz="3600" b="1" dirty="0">
              <a:solidFill>
                <a:schemeClr val="tx1">
                  <a:lumMod val="85000"/>
                  <a:lumOff val="15000"/>
                </a:schemeClr>
              </a:solidFill>
              <a:latin typeface="Calibri ligh (Заголовки)"/>
            </a:endParaRPr>
          </a:p>
        </p:txBody>
      </p:sp>
      <p:sp>
        <p:nvSpPr>
          <p:cNvPr id="22" name="TextBox 21"/>
          <p:cNvSpPr txBox="1"/>
          <p:nvPr/>
        </p:nvSpPr>
        <p:spPr>
          <a:xfrm>
            <a:off x="3911245" y="3528668"/>
            <a:ext cx="4866995" cy="615553"/>
          </a:xfrm>
          <a:prstGeom prst="rect">
            <a:avLst/>
          </a:prstGeom>
          <a:noFill/>
        </p:spPr>
        <p:txBody>
          <a:bodyPr wrap="square" lIns="0" tIns="0" rIns="0" bIns="0" rtlCol="0">
            <a:spAutoFit/>
          </a:bodyPr>
          <a:lstStyle/>
          <a:p>
            <a:pPr algn="ctr"/>
            <a:r>
              <a:rPr lang="ru-RU" sz="2000" dirty="0" smtClean="0">
                <a:solidFill>
                  <a:schemeClr val="tx1">
                    <a:lumMod val="85000"/>
                    <a:lumOff val="15000"/>
                  </a:schemeClr>
                </a:solidFill>
                <a:latin typeface="Calibri ligh (Заголовки)"/>
              </a:rPr>
              <a:t>Отслеживание всех этапов сделки в личном кабинете</a:t>
            </a:r>
            <a:endParaRPr lang="ru-RU" sz="2000" dirty="0">
              <a:solidFill>
                <a:schemeClr val="tx1">
                  <a:lumMod val="85000"/>
                  <a:lumOff val="15000"/>
                </a:schemeClr>
              </a:solidFill>
              <a:latin typeface="Calibri ligh (Заголовки)"/>
            </a:endParaRPr>
          </a:p>
        </p:txBody>
      </p:sp>
      <p:sp>
        <p:nvSpPr>
          <p:cNvPr id="40" name="TextBox 39"/>
          <p:cNvSpPr txBox="1"/>
          <p:nvPr/>
        </p:nvSpPr>
        <p:spPr>
          <a:xfrm>
            <a:off x="4142632" y="2238278"/>
            <a:ext cx="4330032" cy="307777"/>
          </a:xfrm>
          <a:prstGeom prst="rect">
            <a:avLst/>
          </a:prstGeom>
          <a:noFill/>
        </p:spPr>
        <p:txBody>
          <a:bodyPr wrap="none" lIns="0" tIns="0" rIns="0" bIns="0" rtlCol="0">
            <a:spAutoFit/>
          </a:bodyPr>
          <a:lstStyle/>
          <a:p>
            <a:r>
              <a:rPr lang="ru-RU" sz="2000" dirty="0" smtClean="0">
                <a:solidFill>
                  <a:schemeClr val="tx1">
                    <a:lumMod val="85000"/>
                    <a:lumOff val="15000"/>
                  </a:schemeClr>
                </a:solidFill>
                <a:latin typeface="Calibri ligh (Заголовки)"/>
              </a:rPr>
              <a:t>Получение дополнительного дохода</a:t>
            </a:r>
            <a:endParaRPr lang="ru-RU" sz="2000" dirty="0">
              <a:solidFill>
                <a:schemeClr val="tx1">
                  <a:lumMod val="85000"/>
                  <a:lumOff val="15000"/>
                </a:schemeClr>
              </a:solidFill>
              <a:latin typeface="Calibri ligh (Заголовки)"/>
            </a:endParaRPr>
          </a:p>
        </p:txBody>
      </p:sp>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7" name="Прямоугольник 36"/>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42" name="TextBox 41"/>
          <p:cNvSpPr txBox="1"/>
          <p:nvPr/>
        </p:nvSpPr>
        <p:spPr>
          <a:xfrm>
            <a:off x="2995024" y="4992189"/>
            <a:ext cx="6880496" cy="307777"/>
          </a:xfrm>
          <a:prstGeom prst="rect">
            <a:avLst/>
          </a:prstGeom>
          <a:noFill/>
        </p:spPr>
        <p:txBody>
          <a:bodyPr wrap="square" lIns="0" tIns="0" rIns="0" bIns="0" rtlCol="0">
            <a:spAutoFit/>
          </a:bodyPr>
          <a:lstStyle/>
          <a:p>
            <a:pPr algn="ctr"/>
            <a:r>
              <a:rPr lang="ru-RU" sz="2000" dirty="0" smtClean="0">
                <a:solidFill>
                  <a:schemeClr val="tx1">
                    <a:lumMod val="85000"/>
                    <a:lumOff val="15000"/>
                  </a:schemeClr>
                </a:solidFill>
                <a:latin typeface="Calibri ligh (Заголовки)"/>
              </a:rPr>
              <a:t>Размещение портфолио</a:t>
            </a:r>
            <a:r>
              <a:rPr lang="ru-RU" sz="2000" dirty="0">
                <a:solidFill>
                  <a:schemeClr val="tx1">
                    <a:lumMod val="85000"/>
                    <a:lumOff val="15000"/>
                  </a:schemeClr>
                </a:solidFill>
                <a:latin typeface="Calibri ligh (Заголовки)"/>
              </a:rPr>
              <a:t> </a:t>
            </a:r>
            <a:r>
              <a:rPr lang="ru-RU" sz="2000" dirty="0" smtClean="0">
                <a:solidFill>
                  <a:schemeClr val="tx1">
                    <a:lumMod val="85000"/>
                    <a:lumOff val="15000"/>
                  </a:schemeClr>
                </a:solidFill>
                <a:latin typeface="Calibri ligh (Заголовки)"/>
              </a:rPr>
              <a:t>на </a:t>
            </a:r>
            <a:r>
              <a:rPr lang="en-US" sz="2000" dirty="0" smtClean="0">
                <a:solidFill>
                  <a:schemeClr val="tx1">
                    <a:lumMod val="85000"/>
                    <a:lumOff val="15000"/>
                  </a:schemeClr>
                </a:solidFill>
                <a:latin typeface="Calibri ligh (Заголовки)"/>
              </a:rPr>
              <a:t>ampir.ru</a:t>
            </a:r>
            <a:endParaRPr lang="ru-RU" sz="2000" dirty="0" smtClean="0">
              <a:solidFill>
                <a:schemeClr val="tx1">
                  <a:lumMod val="85000"/>
                  <a:lumOff val="15000"/>
                </a:schemeClr>
              </a:solidFill>
              <a:latin typeface="Calibri ligh (Заголовки)"/>
            </a:endParaRPr>
          </a:p>
        </p:txBody>
      </p:sp>
      <p:pic>
        <p:nvPicPr>
          <p:cNvPr id="46" name="Рисунок 4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35864" y="3171598"/>
            <a:ext cx="900000" cy="900000"/>
          </a:xfrm>
          <a:prstGeom prst="rect">
            <a:avLst/>
          </a:prstGeom>
          <a:ln>
            <a:noFill/>
          </a:ln>
        </p:spPr>
      </p:pic>
      <p:pic>
        <p:nvPicPr>
          <p:cNvPr id="47" name="Рисунок 4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35864" y="1976033"/>
            <a:ext cx="900000" cy="900000"/>
          </a:xfrm>
          <a:prstGeom prst="rect">
            <a:avLst/>
          </a:prstGeom>
          <a:ln>
            <a:noFill/>
          </a:ln>
        </p:spPr>
      </p:pic>
      <p:pic>
        <p:nvPicPr>
          <p:cNvPr id="48" name="Рисунок 4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42544" y="4534607"/>
            <a:ext cx="900000" cy="900000"/>
          </a:xfrm>
          <a:prstGeom prst="rect">
            <a:avLst/>
          </a:prstGeom>
          <a:ln>
            <a:noFill/>
          </a:ln>
        </p:spPr>
      </p:pic>
      <p:pic>
        <p:nvPicPr>
          <p:cNvPr id="15" name="Рисунок 14" descr="2018-presentAmpir-1.jpg"/>
          <p:cNvPicPr>
            <a:picLocks noChangeAspect="1"/>
          </p:cNvPicPr>
          <p:nvPr/>
        </p:nvPicPr>
        <p:blipFill>
          <a:blip r:embed="rId6"/>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4800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Скругленный прямоугольник 49"/>
          <p:cNvSpPr/>
          <p:nvPr/>
        </p:nvSpPr>
        <p:spPr>
          <a:xfrm>
            <a:off x="3254009" y="3353284"/>
            <a:ext cx="6208962" cy="5366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кругленный прямоугольник 50"/>
          <p:cNvSpPr/>
          <p:nvPr/>
        </p:nvSpPr>
        <p:spPr>
          <a:xfrm>
            <a:off x="3254009" y="2160799"/>
            <a:ext cx="6208962" cy="5366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кругленный прямоугольник 51"/>
          <p:cNvSpPr/>
          <p:nvPr/>
        </p:nvSpPr>
        <p:spPr>
          <a:xfrm>
            <a:off x="3269249" y="4347005"/>
            <a:ext cx="6208962" cy="819355"/>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a:off x="3254009" y="5767853"/>
            <a:ext cx="6208962" cy="536627"/>
          </a:xfrm>
          <a:prstGeom prst="roundRect">
            <a:avLst/>
          </a:prstGeom>
          <a:solidFill>
            <a:srgbClr val="0F5869">
              <a:alpha val="4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92539" y="1103032"/>
            <a:ext cx="8509574"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ПРЕИМУЩЕСТВА ДЛЯ ЗАКАЗЧИКОВ:</a:t>
            </a:r>
            <a:endParaRPr lang="ru-RU" sz="3600" b="1" dirty="0">
              <a:solidFill>
                <a:schemeClr val="tx1">
                  <a:lumMod val="85000"/>
                  <a:lumOff val="15000"/>
                </a:schemeClr>
              </a:solidFill>
              <a:latin typeface="Calibri ligh (Заголовки)"/>
            </a:endParaRPr>
          </a:p>
        </p:txBody>
      </p:sp>
      <p:sp>
        <p:nvSpPr>
          <p:cNvPr id="22" name="TextBox 21"/>
          <p:cNvSpPr txBox="1"/>
          <p:nvPr/>
        </p:nvSpPr>
        <p:spPr>
          <a:xfrm>
            <a:off x="4897994" y="3467708"/>
            <a:ext cx="2920992" cy="307777"/>
          </a:xfrm>
          <a:prstGeom prst="rect">
            <a:avLst/>
          </a:prstGeom>
          <a:noFill/>
        </p:spPr>
        <p:txBody>
          <a:bodyPr wrap="none" lIns="0" tIns="0" rIns="0" bIns="0" rtlCol="0">
            <a:spAutoFit/>
          </a:bodyPr>
          <a:lstStyle/>
          <a:p>
            <a:r>
              <a:rPr lang="ru-RU" sz="2000" dirty="0">
                <a:solidFill>
                  <a:schemeClr val="tx1">
                    <a:lumMod val="85000"/>
                    <a:lumOff val="15000"/>
                  </a:schemeClr>
                </a:solidFill>
                <a:latin typeface="Calibri ligh (Заголовки)"/>
              </a:rPr>
              <a:t>Индивидуальные скидки</a:t>
            </a:r>
          </a:p>
        </p:txBody>
      </p:sp>
      <p:sp>
        <p:nvSpPr>
          <p:cNvPr id="40" name="TextBox 39"/>
          <p:cNvSpPr txBox="1"/>
          <p:nvPr/>
        </p:nvSpPr>
        <p:spPr>
          <a:xfrm>
            <a:off x="5218915" y="2272144"/>
            <a:ext cx="2279150" cy="307777"/>
          </a:xfrm>
          <a:prstGeom prst="rect">
            <a:avLst/>
          </a:prstGeom>
          <a:noFill/>
        </p:spPr>
        <p:txBody>
          <a:bodyPr wrap="none" lIns="0" tIns="0" rIns="0" bIns="0" rtlCol="0">
            <a:spAutoFit/>
          </a:bodyPr>
          <a:lstStyle/>
          <a:p>
            <a:r>
              <a:rPr lang="ru-RU" sz="2000" dirty="0">
                <a:solidFill>
                  <a:schemeClr val="tx1">
                    <a:lumMod val="85000"/>
                    <a:lumOff val="15000"/>
                  </a:schemeClr>
                </a:solidFill>
                <a:latin typeface="Calibri ligh (Заголовки)"/>
              </a:rPr>
              <a:t>Экономия времени</a:t>
            </a:r>
          </a:p>
        </p:txBody>
      </p:sp>
      <p:sp>
        <p:nvSpPr>
          <p:cNvPr id="43" name="TextBox 42"/>
          <p:cNvSpPr txBox="1"/>
          <p:nvPr/>
        </p:nvSpPr>
        <p:spPr>
          <a:xfrm>
            <a:off x="3677405" y="4470510"/>
            <a:ext cx="5040739" cy="615553"/>
          </a:xfrm>
          <a:prstGeom prst="rect">
            <a:avLst/>
          </a:prstGeom>
          <a:noFill/>
        </p:spPr>
        <p:txBody>
          <a:bodyPr wrap="none" lIns="0" tIns="0" rIns="0" bIns="0" rtlCol="0">
            <a:spAutoFit/>
          </a:bodyPr>
          <a:lstStyle/>
          <a:p>
            <a:pPr algn="ctr"/>
            <a:r>
              <a:rPr lang="ru-RU" sz="2000" dirty="0" smtClean="0">
                <a:solidFill>
                  <a:schemeClr val="tx1">
                    <a:lumMod val="85000"/>
                    <a:lumOff val="15000"/>
                  </a:schemeClr>
                </a:solidFill>
                <a:latin typeface="Calibri ligh (Заголовки)"/>
              </a:rPr>
              <a:t>Комплексное предложение по нескольким</a:t>
            </a:r>
            <a:endParaRPr lang="en-US" sz="2000" dirty="0" smtClean="0">
              <a:solidFill>
                <a:schemeClr val="tx1">
                  <a:lumMod val="85000"/>
                  <a:lumOff val="15000"/>
                </a:schemeClr>
              </a:solidFill>
              <a:latin typeface="Calibri ligh (Заголовки)"/>
            </a:endParaRPr>
          </a:p>
          <a:p>
            <a:pPr algn="ctr"/>
            <a:r>
              <a:rPr lang="ru-RU" sz="2000" dirty="0" smtClean="0">
                <a:solidFill>
                  <a:schemeClr val="tx1">
                    <a:lumMod val="85000"/>
                    <a:lumOff val="15000"/>
                  </a:schemeClr>
                </a:solidFill>
                <a:latin typeface="Calibri ligh (Заголовки)"/>
              </a:rPr>
              <a:t> товарным направлениям</a:t>
            </a:r>
            <a:endParaRPr lang="ru-RU" sz="2000" dirty="0">
              <a:solidFill>
                <a:schemeClr val="tx1">
                  <a:lumMod val="85000"/>
                  <a:lumOff val="15000"/>
                </a:schemeClr>
              </a:solidFill>
              <a:latin typeface="Calibri ligh (Заголовки)"/>
            </a:endParaRPr>
          </a:p>
        </p:txBody>
      </p:sp>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7" name="Прямоугольник 36"/>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42" name="TextBox 41"/>
          <p:cNvSpPr txBox="1"/>
          <p:nvPr/>
        </p:nvSpPr>
        <p:spPr>
          <a:xfrm>
            <a:off x="4812234" y="5882277"/>
            <a:ext cx="3092513" cy="307777"/>
          </a:xfrm>
          <a:prstGeom prst="rect">
            <a:avLst/>
          </a:prstGeom>
          <a:noFill/>
        </p:spPr>
        <p:txBody>
          <a:bodyPr wrap="none" lIns="0" tIns="0" rIns="0" bIns="0" rtlCol="0">
            <a:spAutoFit/>
          </a:bodyPr>
          <a:lstStyle/>
          <a:p>
            <a:r>
              <a:rPr lang="ru-RU" sz="2000" dirty="0">
                <a:solidFill>
                  <a:schemeClr val="tx1">
                    <a:lumMod val="85000"/>
                    <a:lumOff val="15000"/>
                  </a:schemeClr>
                </a:solidFill>
                <a:latin typeface="Calibri ligh (Заголовки)"/>
              </a:rPr>
              <a:t>Высокий уровень сервиса</a:t>
            </a:r>
            <a:endParaRPr lang="ru-RU" sz="2000" dirty="0" smtClean="0">
              <a:solidFill>
                <a:schemeClr val="tx1">
                  <a:lumMod val="85000"/>
                  <a:lumOff val="15000"/>
                </a:schemeClr>
              </a:solidFill>
              <a:latin typeface="Calibri ligh (Заголовки)"/>
            </a:endParaRPr>
          </a:p>
        </p:txBody>
      </p:sp>
      <p:pic>
        <p:nvPicPr>
          <p:cNvPr id="19" name="Рисунок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44410" y="3171596"/>
            <a:ext cx="900000" cy="900000"/>
          </a:xfrm>
          <a:prstGeom prst="rect">
            <a:avLst/>
          </a:prstGeom>
        </p:spPr>
      </p:pic>
      <p:pic>
        <p:nvPicPr>
          <p:cNvPr id="20" name="Рисунок 1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44410" y="5590478"/>
            <a:ext cx="900000" cy="900000"/>
          </a:xfrm>
          <a:prstGeom prst="rect">
            <a:avLst/>
          </a:prstGeom>
        </p:spPr>
      </p:pic>
      <p:pic>
        <p:nvPicPr>
          <p:cNvPr id="21" name="Рисунок 2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44410" y="1976032"/>
            <a:ext cx="900000" cy="900000"/>
          </a:xfrm>
          <a:prstGeom prst="rect">
            <a:avLst/>
          </a:prstGeom>
        </p:spPr>
      </p:pic>
      <p:pic>
        <p:nvPicPr>
          <p:cNvPr id="23" name="Рисунок 2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044410" y="4357278"/>
            <a:ext cx="900000" cy="900000"/>
          </a:xfrm>
          <a:prstGeom prst="rect">
            <a:avLst/>
          </a:prstGeom>
        </p:spPr>
      </p:pic>
      <p:pic>
        <p:nvPicPr>
          <p:cNvPr id="18" name="Рисунок 17" descr="2018-presentAmpir-1.jpg"/>
          <p:cNvPicPr>
            <a:picLocks noChangeAspect="1"/>
          </p:cNvPicPr>
          <p:nvPr/>
        </p:nvPicPr>
        <p:blipFill>
          <a:blip r:embed="rId7"/>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0384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7" name="Прямоугольник 36"/>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38" name="TextBox 37"/>
          <p:cNvSpPr txBox="1"/>
          <p:nvPr/>
        </p:nvSpPr>
        <p:spPr>
          <a:xfrm>
            <a:off x="1049152" y="567975"/>
            <a:ext cx="1352550"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Личный кабинет</a:t>
            </a:r>
            <a:endParaRPr lang="ru-RU" sz="1400" dirty="0">
              <a:solidFill>
                <a:schemeClr val="bg1"/>
              </a:solidFill>
              <a:latin typeface="Calibri ligh (Заголовки)"/>
            </a:endParaRPr>
          </a:p>
        </p:txBody>
      </p:sp>
      <p:sp>
        <p:nvSpPr>
          <p:cNvPr id="13" name="TextBox 12"/>
          <p:cNvSpPr txBox="1"/>
          <p:nvPr/>
        </p:nvSpPr>
        <p:spPr>
          <a:xfrm>
            <a:off x="192539" y="1103032"/>
            <a:ext cx="6341288"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РЕГИСТРАЦИЯ В ПРОЕКТЕ:</a:t>
            </a:r>
            <a:endParaRPr lang="ru-RU" sz="3600" b="1" dirty="0">
              <a:solidFill>
                <a:schemeClr val="tx1">
                  <a:lumMod val="85000"/>
                  <a:lumOff val="15000"/>
                </a:schemeClr>
              </a:solidFill>
              <a:latin typeface="Calibri ligh (Заголовки)"/>
            </a:endParaRPr>
          </a:p>
        </p:txBody>
      </p:sp>
      <p:grpSp>
        <p:nvGrpSpPr>
          <p:cNvPr id="17" name="Группа 16"/>
          <p:cNvGrpSpPr/>
          <p:nvPr/>
        </p:nvGrpSpPr>
        <p:grpSpPr>
          <a:xfrm>
            <a:off x="301479" y="2342652"/>
            <a:ext cx="5118211" cy="1735193"/>
            <a:chOff x="6689124" y="2227278"/>
            <a:chExt cx="5118211" cy="1735193"/>
          </a:xfrm>
        </p:grpSpPr>
        <p:grpSp>
          <p:nvGrpSpPr>
            <p:cNvPr id="19" name="Группа 18"/>
            <p:cNvGrpSpPr/>
            <p:nvPr/>
          </p:nvGrpSpPr>
          <p:grpSpPr>
            <a:xfrm>
              <a:off x="6689124" y="2227278"/>
              <a:ext cx="4109025" cy="591756"/>
              <a:chOff x="6663486" y="2227278"/>
              <a:chExt cx="4109025" cy="591756"/>
            </a:xfrm>
          </p:grpSpPr>
          <p:sp>
            <p:nvSpPr>
              <p:cNvPr id="26" name="TextBox 25"/>
              <p:cNvSpPr txBox="1"/>
              <p:nvPr/>
            </p:nvSpPr>
            <p:spPr>
              <a:xfrm>
                <a:off x="7248276" y="2265036"/>
                <a:ext cx="3524235"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Вы отправляете нам свой адрес </a:t>
                </a:r>
              </a:p>
              <a:p>
                <a:r>
                  <a:rPr lang="ru-RU" dirty="0" smtClean="0">
                    <a:solidFill>
                      <a:schemeClr val="tx1">
                        <a:lumMod val="85000"/>
                        <a:lumOff val="15000"/>
                      </a:schemeClr>
                    </a:solidFill>
                    <a:latin typeface="Calibri ligh (Заголовки)"/>
                  </a:rPr>
                  <a:t>электронной почты</a:t>
                </a:r>
                <a:endParaRPr lang="ru-RU" dirty="0">
                  <a:solidFill>
                    <a:schemeClr val="tx1">
                      <a:lumMod val="85000"/>
                      <a:lumOff val="15000"/>
                    </a:schemeClr>
                  </a:solidFill>
                  <a:latin typeface="Calibri ligh (Заголовки)"/>
                </a:endParaRPr>
              </a:p>
            </p:txBody>
          </p:sp>
          <p:sp>
            <p:nvSpPr>
              <p:cNvPr id="27" name="Овал 26"/>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21" name="Прямая соединительная линия 20"/>
            <p:cNvCxnSpPr/>
            <p:nvPr/>
          </p:nvCxnSpPr>
          <p:spPr>
            <a:xfrm>
              <a:off x="6689124" y="2967981"/>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6689124" y="3408473"/>
              <a:ext cx="5118211" cy="553998"/>
              <a:chOff x="6663486" y="1700977"/>
              <a:chExt cx="5118211" cy="553998"/>
            </a:xfrm>
          </p:grpSpPr>
          <p:sp>
            <p:nvSpPr>
              <p:cNvPr id="24" name="TextBox 23"/>
              <p:cNvSpPr txBox="1"/>
              <p:nvPr/>
            </p:nvSpPr>
            <p:spPr>
              <a:xfrm>
                <a:off x="7248276" y="1700977"/>
                <a:ext cx="4533421"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Менеджер  Ампир Декор создает для Вас </a:t>
                </a:r>
              </a:p>
              <a:p>
                <a:r>
                  <a:rPr lang="ru-RU" dirty="0" smtClean="0">
                    <a:solidFill>
                      <a:schemeClr val="tx1">
                        <a:lumMod val="85000"/>
                        <a:lumOff val="15000"/>
                      </a:schemeClr>
                    </a:solidFill>
                    <a:latin typeface="Calibri ligh (Заголовки)"/>
                  </a:rPr>
                  <a:t>личный кабинет и передает доступ</a:t>
                </a:r>
                <a:endParaRPr lang="ru-RU" dirty="0">
                  <a:solidFill>
                    <a:schemeClr val="tx1">
                      <a:lumMod val="85000"/>
                      <a:lumOff val="15000"/>
                    </a:schemeClr>
                  </a:solidFill>
                  <a:latin typeface="Calibri ligh (Заголовки)"/>
                </a:endParaRPr>
              </a:p>
            </p:txBody>
          </p:sp>
          <p:sp>
            <p:nvSpPr>
              <p:cNvPr id="25" name="Овал 24"/>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grpSp>
        <p:nvGrpSpPr>
          <p:cNvPr id="28" name="Группа 27"/>
          <p:cNvGrpSpPr/>
          <p:nvPr/>
        </p:nvGrpSpPr>
        <p:grpSpPr>
          <a:xfrm>
            <a:off x="301479" y="4518336"/>
            <a:ext cx="4773116" cy="1458194"/>
            <a:chOff x="6689124" y="2227278"/>
            <a:chExt cx="4773116" cy="1458194"/>
          </a:xfrm>
        </p:grpSpPr>
        <p:grpSp>
          <p:nvGrpSpPr>
            <p:cNvPr id="29" name="Группа 28"/>
            <p:cNvGrpSpPr/>
            <p:nvPr/>
          </p:nvGrpSpPr>
          <p:grpSpPr>
            <a:xfrm>
              <a:off x="6689124" y="2227278"/>
              <a:ext cx="4773116" cy="591756"/>
              <a:chOff x="6663486" y="2227278"/>
              <a:chExt cx="4773116" cy="591756"/>
            </a:xfrm>
          </p:grpSpPr>
          <p:sp>
            <p:nvSpPr>
              <p:cNvPr id="34" name="TextBox 33"/>
              <p:cNvSpPr txBox="1"/>
              <p:nvPr/>
            </p:nvSpPr>
            <p:spPr>
              <a:xfrm>
                <a:off x="7248276" y="2265036"/>
                <a:ext cx="4188326"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Вы авторизуетесь на </a:t>
                </a:r>
                <a:r>
                  <a:rPr lang="ru-RU" u="sng" dirty="0" smtClean="0">
                    <a:hlinkClick r:id="rId3"/>
                  </a:rPr>
                  <a:t>http</a:t>
                </a:r>
                <a:r>
                  <a:rPr lang="ru-RU" u="sng" dirty="0">
                    <a:hlinkClick r:id="rId3"/>
                  </a:rPr>
                  <a:t>://viz.ampir.ru</a:t>
                </a:r>
                <a:r>
                  <a:rPr lang="ru-RU" u="sng" dirty="0" smtClean="0">
                    <a:hlinkClick r:id="rId3"/>
                  </a:rPr>
                  <a:t>/</a:t>
                </a:r>
                <a:r>
                  <a:rPr lang="ru-RU" dirty="0" smtClean="0">
                    <a:solidFill>
                      <a:schemeClr val="tx1">
                        <a:lumMod val="85000"/>
                        <a:lumOff val="15000"/>
                      </a:schemeClr>
                    </a:solidFill>
                    <a:latin typeface="Calibri ligh (Заголовки)"/>
                  </a:rPr>
                  <a:t> </a:t>
                </a:r>
              </a:p>
              <a:p>
                <a:r>
                  <a:rPr lang="ru-RU" dirty="0" smtClean="0">
                    <a:solidFill>
                      <a:schemeClr val="tx1">
                        <a:lumMod val="85000"/>
                        <a:lumOff val="15000"/>
                      </a:schemeClr>
                    </a:solidFill>
                    <a:latin typeface="Calibri ligh (Заголовки)"/>
                  </a:rPr>
                  <a:t>и регистрируете проекты</a:t>
                </a:r>
                <a:endParaRPr lang="ru-RU" dirty="0">
                  <a:solidFill>
                    <a:schemeClr val="tx1">
                      <a:lumMod val="85000"/>
                      <a:lumOff val="15000"/>
                    </a:schemeClr>
                  </a:solidFill>
                  <a:latin typeface="Calibri ligh (Заголовки)"/>
                </a:endParaRPr>
              </a:p>
            </p:txBody>
          </p:sp>
          <p:sp>
            <p:nvSpPr>
              <p:cNvPr id="39" name="Овал 38"/>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E21F25"/>
                    </a:solidFill>
                    <a:latin typeface="Calibri light (Основной текст)"/>
                  </a:rPr>
                  <a:t>3</a:t>
                </a:r>
              </a:p>
            </p:txBody>
          </p:sp>
        </p:grpSp>
        <p:cxnSp>
          <p:nvCxnSpPr>
            <p:cNvPr id="30" name="Прямая соединительная линия 29"/>
            <p:cNvCxnSpPr/>
            <p:nvPr/>
          </p:nvCxnSpPr>
          <p:spPr>
            <a:xfrm>
              <a:off x="6689124" y="2967981"/>
              <a:ext cx="4540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73914" y="3408473"/>
              <a:ext cx="65" cy="276999"/>
            </a:xfrm>
            <a:prstGeom prst="rect">
              <a:avLst/>
            </a:prstGeom>
            <a:noFill/>
          </p:spPr>
          <p:txBody>
            <a:bodyPr wrap="none" lIns="0" tIns="0" rIns="0" bIns="0" rtlCol="0">
              <a:spAutoFit/>
            </a:bodyPr>
            <a:lstStyle/>
            <a:p>
              <a:endParaRPr lang="ru-RU" dirty="0">
                <a:solidFill>
                  <a:schemeClr val="tx1">
                    <a:lumMod val="85000"/>
                    <a:lumOff val="15000"/>
                  </a:schemeClr>
                </a:solidFill>
                <a:latin typeface="Calibri ligh (Заголовки)"/>
              </a:endParaRPr>
            </a:p>
          </p:txBody>
        </p:sp>
      </p:grpSp>
      <p:pic>
        <p:nvPicPr>
          <p:cNvPr id="40" name="Рисунок 39" descr="2018-presentAmpir-1.jpg"/>
          <p:cNvPicPr>
            <a:picLocks noChangeAspect="1"/>
          </p:cNvPicPr>
          <p:nvPr/>
        </p:nvPicPr>
        <p:blipFill>
          <a:blip r:embed="rId4"/>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 name="Рисунок 40" descr="Screenshot_13.png"/>
          <p:cNvPicPr>
            <a:picLocks noChangeAspect="1"/>
          </p:cNvPicPr>
          <p:nvPr/>
        </p:nvPicPr>
        <p:blipFill>
          <a:blip r:embed="rId5"/>
          <a:srcRect l="10882" r="7827"/>
          <a:stretch>
            <a:fillRect/>
          </a:stretch>
        </p:blipFill>
        <p:spPr>
          <a:xfrm>
            <a:off x="5617027" y="2051716"/>
            <a:ext cx="6134995" cy="3577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17465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49152" y="872775"/>
            <a:ext cx="1973425"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Ради чего мы работаем</a:t>
            </a:r>
            <a:endParaRPr lang="ru-RU" sz="1400" dirty="0">
              <a:solidFill>
                <a:schemeClr val="bg1"/>
              </a:solidFill>
              <a:latin typeface="Calibri ligh (Заголовки)"/>
            </a:endParaRPr>
          </a:p>
        </p:txBody>
      </p:sp>
      <p:sp>
        <p:nvSpPr>
          <p:cNvPr id="38" name="TextBox 37"/>
          <p:cNvSpPr txBox="1"/>
          <p:nvPr/>
        </p:nvSpPr>
        <p:spPr>
          <a:xfrm>
            <a:off x="1049152" y="567975"/>
            <a:ext cx="1433534"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Как мы работаем</a:t>
            </a:r>
            <a:endParaRPr lang="ru-RU" sz="1400" dirty="0">
              <a:solidFill>
                <a:schemeClr val="bg1"/>
              </a:solidFill>
              <a:latin typeface="Calibri ligh (Заголовки)"/>
            </a:endParaRPr>
          </a:p>
        </p:txBody>
      </p:sp>
      <p:sp>
        <p:nvSpPr>
          <p:cNvPr id="14" name="Прямоугольник 13"/>
          <p:cNvSpPr/>
          <p:nvPr/>
        </p:nvSpPr>
        <p:spPr>
          <a:xfrm>
            <a:off x="0" y="491684"/>
            <a:ext cx="3358497" cy="3931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7030A0"/>
              </a:solidFill>
            </a:endParaRPr>
          </a:p>
        </p:txBody>
      </p:sp>
      <p:sp>
        <p:nvSpPr>
          <p:cNvPr id="17" name="TextBox 16"/>
          <p:cNvSpPr txBox="1"/>
          <p:nvPr/>
        </p:nvSpPr>
        <p:spPr>
          <a:xfrm>
            <a:off x="1049152" y="567975"/>
            <a:ext cx="1352550" cy="215444"/>
          </a:xfrm>
          <a:prstGeom prst="rect">
            <a:avLst/>
          </a:prstGeom>
          <a:noFill/>
        </p:spPr>
        <p:txBody>
          <a:bodyPr wrap="none" lIns="0" tIns="0" rIns="0" bIns="0" rtlCol="0">
            <a:spAutoFit/>
          </a:bodyPr>
          <a:lstStyle/>
          <a:p>
            <a:r>
              <a:rPr lang="ru-RU" sz="1400" dirty="0" smtClean="0">
                <a:solidFill>
                  <a:schemeClr val="bg1"/>
                </a:solidFill>
                <a:latin typeface="Calibri ligh (Заголовки)"/>
              </a:rPr>
              <a:t>Личный кабинет</a:t>
            </a:r>
            <a:endParaRPr lang="ru-RU" sz="1400" dirty="0">
              <a:solidFill>
                <a:schemeClr val="bg1"/>
              </a:solidFill>
              <a:latin typeface="Calibri ligh (Заголовки)"/>
            </a:endParaRPr>
          </a:p>
        </p:txBody>
      </p:sp>
      <p:grpSp>
        <p:nvGrpSpPr>
          <p:cNvPr id="19" name="Группа 18"/>
          <p:cNvGrpSpPr/>
          <p:nvPr/>
        </p:nvGrpSpPr>
        <p:grpSpPr>
          <a:xfrm>
            <a:off x="456092" y="3292894"/>
            <a:ext cx="3960000" cy="1735193"/>
            <a:chOff x="6689124" y="2227278"/>
            <a:chExt cx="3960000" cy="1735193"/>
          </a:xfrm>
        </p:grpSpPr>
        <p:grpSp>
          <p:nvGrpSpPr>
            <p:cNvPr id="21" name="Группа 20"/>
            <p:cNvGrpSpPr/>
            <p:nvPr/>
          </p:nvGrpSpPr>
          <p:grpSpPr>
            <a:xfrm>
              <a:off x="6689124" y="2227278"/>
              <a:ext cx="3304574" cy="591756"/>
              <a:chOff x="6663486" y="2227278"/>
              <a:chExt cx="3304574" cy="591756"/>
            </a:xfrm>
          </p:grpSpPr>
          <p:sp>
            <p:nvSpPr>
              <p:cNvPr id="27" name="TextBox 26"/>
              <p:cNvSpPr txBox="1"/>
              <p:nvPr/>
            </p:nvSpPr>
            <p:spPr>
              <a:xfrm>
                <a:off x="7248276" y="2265036"/>
                <a:ext cx="2719784"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Кликните на </a:t>
                </a:r>
              </a:p>
              <a:p>
                <a:r>
                  <a:rPr lang="ru-RU" dirty="0" smtClean="0">
                    <a:solidFill>
                      <a:schemeClr val="tx1">
                        <a:lumMod val="85000"/>
                        <a:lumOff val="15000"/>
                      </a:schemeClr>
                    </a:solidFill>
                    <a:latin typeface="Calibri ligh (Заголовки)"/>
                  </a:rPr>
                  <a:t>«Создать новый проект»</a:t>
                </a:r>
                <a:endParaRPr lang="ru-RU" dirty="0">
                  <a:solidFill>
                    <a:schemeClr val="tx1">
                      <a:lumMod val="85000"/>
                      <a:lumOff val="15000"/>
                    </a:schemeClr>
                  </a:solidFill>
                  <a:latin typeface="Calibri ligh (Заголовки)"/>
                </a:endParaRPr>
              </a:p>
            </p:txBody>
          </p:sp>
          <p:sp>
            <p:nvSpPr>
              <p:cNvPr id="28" name="Овал 27"/>
              <p:cNvSpPr/>
              <p:nvPr/>
            </p:nvSpPr>
            <p:spPr>
              <a:xfrm>
                <a:off x="6663486" y="2227278"/>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E21F25"/>
                    </a:solidFill>
                    <a:latin typeface="Calibri light (Основной текст)"/>
                  </a:rPr>
                  <a:t>1</a:t>
                </a:r>
                <a:endParaRPr lang="ru-RU" sz="1200" dirty="0">
                  <a:solidFill>
                    <a:srgbClr val="E21F25"/>
                  </a:solidFill>
                  <a:latin typeface="Calibri light (Основной текст)"/>
                </a:endParaRPr>
              </a:p>
            </p:txBody>
          </p:sp>
        </p:grpSp>
        <p:cxnSp>
          <p:nvCxnSpPr>
            <p:cNvPr id="23" name="Прямая соединительная линия 22"/>
            <p:cNvCxnSpPr/>
            <p:nvPr/>
          </p:nvCxnSpPr>
          <p:spPr>
            <a:xfrm flipV="1">
              <a:off x="6689124" y="2930651"/>
              <a:ext cx="3960000" cy="373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Группа 23"/>
            <p:cNvGrpSpPr/>
            <p:nvPr/>
          </p:nvGrpSpPr>
          <p:grpSpPr>
            <a:xfrm>
              <a:off x="6689124" y="3408473"/>
              <a:ext cx="2866825" cy="553998"/>
              <a:chOff x="6663486" y="1700977"/>
              <a:chExt cx="2866825" cy="553998"/>
            </a:xfrm>
          </p:grpSpPr>
          <p:sp>
            <p:nvSpPr>
              <p:cNvPr id="25" name="TextBox 24"/>
              <p:cNvSpPr txBox="1"/>
              <p:nvPr/>
            </p:nvSpPr>
            <p:spPr>
              <a:xfrm>
                <a:off x="7248276" y="1700977"/>
                <a:ext cx="2282035" cy="553998"/>
              </a:xfrm>
              <a:prstGeom prst="rect">
                <a:avLst/>
              </a:prstGeom>
              <a:noFill/>
            </p:spPr>
            <p:txBody>
              <a:bodyPr wrap="none" lIns="0" tIns="0" rIns="0" bIns="0" rtlCol="0">
                <a:spAutoFit/>
              </a:bodyPr>
              <a:lstStyle/>
              <a:p>
                <a:r>
                  <a:rPr lang="ru-RU" dirty="0" smtClean="0">
                    <a:solidFill>
                      <a:schemeClr val="tx1">
                        <a:lumMod val="85000"/>
                        <a:lumOff val="15000"/>
                      </a:schemeClr>
                    </a:solidFill>
                    <a:latin typeface="Calibri ligh (Заголовки)"/>
                  </a:rPr>
                  <a:t>Откроется меню для </a:t>
                </a:r>
              </a:p>
              <a:p>
                <a:r>
                  <a:rPr lang="ru-RU" dirty="0" smtClean="0">
                    <a:solidFill>
                      <a:schemeClr val="tx1">
                        <a:lumMod val="85000"/>
                        <a:lumOff val="15000"/>
                      </a:schemeClr>
                    </a:solidFill>
                    <a:latin typeface="Calibri ligh (Заголовки)"/>
                  </a:rPr>
                  <a:t>создания проекта</a:t>
                </a:r>
                <a:endParaRPr lang="ru-RU" dirty="0">
                  <a:solidFill>
                    <a:schemeClr val="tx1">
                      <a:lumMod val="85000"/>
                      <a:lumOff val="15000"/>
                    </a:schemeClr>
                  </a:solidFill>
                  <a:latin typeface="Calibri ligh (Заголовки)"/>
                </a:endParaRPr>
              </a:p>
            </p:txBody>
          </p:sp>
          <p:sp>
            <p:nvSpPr>
              <p:cNvPr id="26" name="Овал 25"/>
              <p:cNvSpPr/>
              <p:nvPr/>
            </p:nvSpPr>
            <p:spPr>
              <a:xfrm>
                <a:off x="6663486" y="1700977"/>
                <a:ext cx="360000" cy="360000"/>
              </a:xfrm>
              <a:prstGeom prst="ellipse">
                <a:avLst/>
              </a:prstGeom>
              <a:solidFill>
                <a:schemeClr val="bg1"/>
              </a:solidFill>
              <a:ln>
                <a:noFill/>
              </a:ln>
              <a:effectLst>
                <a:outerShdw blurRad="1905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E21F25"/>
                    </a:solidFill>
                    <a:latin typeface="Calibri light (Основной текст)"/>
                  </a:rPr>
                  <a:t>2</a:t>
                </a:r>
                <a:endParaRPr lang="ru-RU" sz="1200" dirty="0">
                  <a:solidFill>
                    <a:srgbClr val="E21F25"/>
                  </a:solidFill>
                  <a:latin typeface="Calibri light (Основной текст)"/>
                </a:endParaRPr>
              </a:p>
            </p:txBody>
          </p:sp>
        </p:grpSp>
      </p:grpSp>
      <p:sp>
        <p:nvSpPr>
          <p:cNvPr id="41" name="TextBox 40"/>
          <p:cNvSpPr txBox="1"/>
          <p:nvPr/>
        </p:nvSpPr>
        <p:spPr>
          <a:xfrm>
            <a:off x="192539" y="1103032"/>
            <a:ext cx="5067156" cy="553998"/>
          </a:xfrm>
          <a:prstGeom prst="rect">
            <a:avLst/>
          </a:prstGeom>
          <a:noFill/>
        </p:spPr>
        <p:txBody>
          <a:bodyPr wrap="none" lIns="0" tIns="0" rIns="0" bIns="0" rtlCol="0">
            <a:spAutoFit/>
          </a:bodyPr>
          <a:lstStyle/>
          <a:p>
            <a:r>
              <a:rPr lang="ru-RU" sz="3600" b="1" dirty="0" smtClean="0">
                <a:solidFill>
                  <a:schemeClr val="tx1">
                    <a:lumMod val="85000"/>
                    <a:lumOff val="15000"/>
                  </a:schemeClr>
                </a:solidFill>
                <a:latin typeface="Calibri ligh (Заголовки)"/>
              </a:rPr>
              <a:t>СОЗДАНИЕ ПРОЕКТА:</a:t>
            </a:r>
            <a:endParaRPr lang="ru-RU" sz="3600" b="1" dirty="0">
              <a:solidFill>
                <a:schemeClr val="tx1">
                  <a:lumMod val="85000"/>
                  <a:lumOff val="15000"/>
                </a:schemeClr>
              </a:solidFill>
              <a:latin typeface="Calibri ligh (Заголовки)"/>
            </a:endParaRPr>
          </a:p>
        </p:txBody>
      </p:sp>
      <p:pic>
        <p:nvPicPr>
          <p:cNvPr id="18" name="Рисунок 17" descr="2018-presentAmpir-1.jpg"/>
          <p:cNvPicPr>
            <a:picLocks noChangeAspect="1"/>
          </p:cNvPicPr>
          <p:nvPr/>
        </p:nvPicPr>
        <p:blipFill>
          <a:blip r:embed="rId3"/>
          <a:srcRect l="17675" t="23285" r="17241" b="25457"/>
          <a:stretch>
            <a:fillRect/>
          </a:stretch>
        </p:blipFill>
        <p:spPr>
          <a:xfrm>
            <a:off x="10314432" y="219456"/>
            <a:ext cx="1596120" cy="941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Рисунок 19" descr="Screenshot_3.png"/>
          <p:cNvPicPr>
            <a:picLocks noChangeAspect="1"/>
          </p:cNvPicPr>
          <p:nvPr/>
        </p:nvPicPr>
        <p:blipFill>
          <a:blip r:embed="rId4"/>
          <a:srcRect l="5022" r="6158"/>
          <a:stretch>
            <a:fillRect/>
          </a:stretch>
        </p:blipFill>
        <p:spPr>
          <a:xfrm>
            <a:off x="5306275" y="1877009"/>
            <a:ext cx="6094037" cy="3443136"/>
          </a:xfrm>
          <a:prstGeom prst="rect">
            <a:avLst/>
          </a:prstGeom>
          <a:ln>
            <a:noFill/>
          </a:ln>
          <a:effectLst>
            <a:outerShdw blurRad="292100" dist="139700" dir="2700000" algn="tl" rotWithShape="0">
              <a:srgbClr val="333333">
                <a:alpha val="65000"/>
              </a:srgbClr>
            </a:outerShdw>
          </a:effectLst>
        </p:spPr>
      </p:pic>
      <p:sp>
        <p:nvSpPr>
          <p:cNvPr id="22" name="Прямоугольник 21"/>
          <p:cNvSpPr/>
          <p:nvPr/>
        </p:nvSpPr>
        <p:spPr>
          <a:xfrm>
            <a:off x="9842269" y="2416233"/>
            <a:ext cx="1346662" cy="216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 стрелкой 31"/>
          <p:cNvCxnSpPr/>
          <p:nvPr/>
        </p:nvCxnSpPr>
        <p:spPr>
          <a:xfrm flipV="1">
            <a:off x="9282545" y="2698865"/>
            <a:ext cx="570808" cy="4821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8066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18226</TotalTime>
  <Words>1288</Words>
  <Application>Microsoft Office PowerPoint</Application>
  <PresentationFormat>Произвольный</PresentationFormat>
  <Paragraphs>241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 Шадский</dc:creator>
  <cp:lastModifiedBy>ulitenkova</cp:lastModifiedBy>
  <cp:revision>1196</cp:revision>
  <dcterms:created xsi:type="dcterms:W3CDTF">2018-04-11T12:08:22Z</dcterms:created>
  <dcterms:modified xsi:type="dcterms:W3CDTF">2019-09-13T11:15:13Z</dcterms:modified>
</cp:coreProperties>
</file>