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05" r:id="rId2"/>
    <p:sldId id="258" r:id="rId3"/>
    <p:sldId id="315" r:id="rId4"/>
    <p:sldId id="316" r:id="rId5"/>
    <p:sldId id="373" r:id="rId6"/>
    <p:sldId id="317" r:id="rId7"/>
    <p:sldId id="322" r:id="rId8"/>
    <p:sldId id="323" r:id="rId9"/>
    <p:sldId id="259" r:id="rId10"/>
    <p:sldId id="384" r:id="rId11"/>
    <p:sldId id="260" r:id="rId12"/>
    <p:sldId id="351" r:id="rId13"/>
    <p:sldId id="350" r:id="rId14"/>
    <p:sldId id="359" r:id="rId15"/>
    <p:sldId id="362" r:id="rId16"/>
    <p:sldId id="356" r:id="rId17"/>
    <p:sldId id="335" r:id="rId18"/>
    <p:sldId id="357" r:id="rId19"/>
    <p:sldId id="353" r:id="rId20"/>
    <p:sldId id="355" r:id="rId21"/>
    <p:sldId id="361" r:id="rId22"/>
    <p:sldId id="360" r:id="rId23"/>
    <p:sldId id="347" r:id="rId24"/>
    <p:sldId id="366" r:id="rId25"/>
    <p:sldId id="367" r:id="rId26"/>
    <p:sldId id="385" r:id="rId27"/>
    <p:sldId id="374" r:id="rId28"/>
    <p:sldId id="375" r:id="rId29"/>
    <p:sldId id="376" r:id="rId30"/>
    <p:sldId id="388" r:id="rId31"/>
    <p:sldId id="378" r:id="rId32"/>
    <p:sldId id="386" r:id="rId33"/>
    <p:sldId id="379" r:id="rId34"/>
    <p:sldId id="380" r:id="rId35"/>
    <p:sldId id="381" r:id="rId36"/>
    <p:sldId id="383" r:id="rId37"/>
    <p:sldId id="387" r:id="rId38"/>
    <p:sldId id="382" r:id="rId39"/>
    <p:sldId id="390" r:id="rId40"/>
    <p:sldId id="391" r:id="rId41"/>
    <p:sldId id="392" r:id="rId42"/>
    <p:sldId id="389" r:id="rId43"/>
    <p:sldId id="393" r:id="rId44"/>
    <p:sldId id="365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0" autoAdjust="0"/>
    <p:restoredTop sz="87469" autoAdjust="0"/>
  </p:normalViewPr>
  <p:slideViewPr>
    <p:cSldViewPr>
      <p:cViewPr varScale="1">
        <p:scale>
          <a:sx n="95" d="100"/>
          <a:sy n="95" d="100"/>
        </p:scale>
        <p:origin x="-42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63B95B-6CF1-461D-8A9E-2BED91B9BBDF}" type="datetimeFigureOut">
              <a:rPr lang="ru-RU" smtClean="0"/>
              <a:pPr/>
              <a:t>25.07.2019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E5B8D-FE56-4F82-9722-5AF77116F5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46314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E5B8D-FE56-4F82-9722-5AF77116F5A7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Коллекция</a:t>
            </a:r>
            <a:r>
              <a:rPr lang="ru-RU" baseline="0" dirty="0" smtClean="0"/>
              <a:t> </a:t>
            </a:r>
            <a:r>
              <a:rPr lang="en-US" baseline="0" dirty="0" smtClean="0"/>
              <a:t>Salisbury</a:t>
            </a:r>
            <a:r>
              <a:rPr lang="ru-RU" baseline="0" dirty="0" smtClean="0"/>
              <a:t>, Якобинский цветок – рисунок цветка на </a:t>
            </a:r>
            <a:r>
              <a:rPr lang="ru-RU" baseline="0" dirty="0" err="1" smtClean="0"/>
              <a:t>подкладе</a:t>
            </a:r>
            <a:r>
              <a:rPr lang="ru-RU" baseline="0" dirty="0" smtClean="0"/>
              <a:t> накидки короля </a:t>
            </a:r>
            <a:r>
              <a:rPr lang="ru-RU" baseline="0" dirty="0" err="1" smtClean="0"/>
              <a:t>Якоба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E5B8D-FE56-4F82-9722-5AF77116F5A7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Коллекция </a:t>
            </a:r>
            <a:r>
              <a:rPr lang="en-US" dirty="0" smtClean="0"/>
              <a:t>Masterpiece</a:t>
            </a:r>
            <a:r>
              <a:rPr lang="ru-RU" dirty="0" smtClean="0"/>
              <a:t>. Картина </a:t>
            </a:r>
            <a:r>
              <a:rPr lang="en-US" dirty="0" smtClean="0"/>
              <a:t>Abraham Mignon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E5B8D-FE56-4F82-9722-5AF77116F5A7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Коллекция </a:t>
            </a:r>
            <a:r>
              <a:rPr lang="en-US" dirty="0" err="1" smtClean="0"/>
              <a:t>Sundari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E5B8D-FE56-4F82-9722-5AF77116F5A7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Коллекция</a:t>
            </a:r>
            <a:r>
              <a:rPr lang="ru-RU" baseline="0" dirty="0" smtClean="0"/>
              <a:t> </a:t>
            </a:r>
            <a:r>
              <a:rPr lang="en-US" baseline="0" dirty="0" err="1" smtClean="0"/>
              <a:t>Sundari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E5B8D-FE56-4F82-9722-5AF77116F5A7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Коллекция</a:t>
            </a:r>
            <a:r>
              <a:rPr lang="ru-RU" baseline="0" dirty="0" smtClean="0"/>
              <a:t> </a:t>
            </a:r>
            <a:r>
              <a:rPr lang="en-US" baseline="0" dirty="0" smtClean="0"/>
              <a:t>Script</a:t>
            </a:r>
            <a:r>
              <a:rPr lang="ru-RU" baseline="0" dirty="0" smtClean="0"/>
              <a:t> (фламинго), </a:t>
            </a:r>
            <a:r>
              <a:rPr lang="en-US" baseline="0" dirty="0" smtClean="0"/>
              <a:t>Stripes</a:t>
            </a:r>
            <a:r>
              <a:rPr lang="ru-RU" baseline="0" dirty="0" smtClean="0"/>
              <a:t> –</a:t>
            </a:r>
            <a:r>
              <a:rPr lang="en-US" baseline="0" dirty="0" smtClean="0"/>
              <a:t> </a:t>
            </a:r>
            <a:r>
              <a:rPr lang="ru-RU" baseline="0" dirty="0" smtClean="0"/>
              <a:t>за основу взяты работы Марка </a:t>
            </a:r>
            <a:r>
              <a:rPr lang="ru-RU" baseline="0" dirty="0" err="1" smtClean="0"/>
              <a:t>Ротко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E5B8D-FE56-4F82-9722-5AF77116F5A7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Коллекция </a:t>
            </a:r>
            <a:r>
              <a:rPr lang="en-US" dirty="0" smtClean="0"/>
              <a:t>Rice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E5B8D-FE56-4F82-9722-5AF77116F5A7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Коллекция </a:t>
            </a:r>
            <a:r>
              <a:rPr lang="en-US" dirty="0" smtClean="0"/>
              <a:t>PIP IV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E5B8D-FE56-4F82-9722-5AF77116F5A7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Коллекция </a:t>
            </a:r>
            <a:r>
              <a:rPr lang="en-US" dirty="0" smtClean="0"/>
              <a:t>PIP IV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E5B8D-FE56-4F82-9722-5AF77116F5A7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Панно</a:t>
            </a:r>
            <a:r>
              <a:rPr lang="ru-RU" baseline="0" dirty="0" smtClean="0"/>
              <a:t> из коллекции </a:t>
            </a:r>
            <a:r>
              <a:rPr lang="en-US" baseline="0" dirty="0" smtClean="0"/>
              <a:t>Hits for kids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E5B8D-FE56-4F82-9722-5AF77116F5A7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</a:t>
            </a:r>
            <a:r>
              <a:rPr lang="ru-RU" baseline="0" dirty="0" smtClean="0"/>
              <a:t> слайде представлены фото жилого интерьера. И фото с одной из телепрограмм, в которой в качестве фона на стене использованы обои из коллекции </a:t>
            </a:r>
            <a:r>
              <a:rPr lang="en-US" baseline="0" dirty="0" smtClean="0"/>
              <a:t>Masterpiece</a:t>
            </a:r>
            <a:r>
              <a:rPr lang="ru-RU" baseline="0" dirty="0" smtClean="0"/>
              <a:t>. ТВ-шоу </a:t>
            </a:r>
            <a:r>
              <a:rPr lang="en-US" baseline="0" dirty="0" smtClean="0"/>
              <a:t>HNTM</a:t>
            </a:r>
            <a:r>
              <a:rPr lang="ru-RU" baseline="0" dirty="0" smtClean="0"/>
              <a:t>, так же в качестве фона использовались еще и обои из коллекции </a:t>
            </a:r>
            <a:r>
              <a:rPr lang="en-US" baseline="0" dirty="0" smtClean="0"/>
              <a:t>Vivid.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E5B8D-FE56-4F82-9722-5AF77116F5A7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E5B8D-FE56-4F82-9722-5AF77116F5A7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E5B8D-FE56-4F82-9722-5AF77116F5A7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dirty="0" smtClean="0">
                <a:latin typeface="Corbel" pitchFamily="34" charset="0"/>
              </a:rPr>
              <a:t>Клуб MAD в Лозанне (Швейцария),</a:t>
            </a:r>
            <a:br>
              <a:rPr lang="ru-RU" sz="1200" dirty="0" smtClean="0">
                <a:latin typeface="Corbel" pitchFamily="34" charset="0"/>
              </a:rPr>
            </a:br>
            <a:r>
              <a:rPr lang="ru-RU" sz="1200" dirty="0" smtClean="0">
                <a:latin typeface="Corbel" pitchFamily="34" charset="0"/>
              </a:rPr>
              <a:t>Коллекция</a:t>
            </a:r>
            <a:r>
              <a:rPr lang="ru-RU" sz="1200" baseline="0" dirty="0" smtClean="0">
                <a:latin typeface="Corbel" pitchFamily="34" charset="0"/>
              </a:rPr>
              <a:t> </a:t>
            </a:r>
            <a:r>
              <a:rPr lang="en-US" sz="1200" baseline="0" dirty="0" smtClean="0">
                <a:latin typeface="Corbel" pitchFamily="34" charset="0"/>
              </a:rPr>
              <a:t>Venue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E5B8D-FE56-4F82-9722-5AF77116F5A7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E5B8D-FE56-4F82-9722-5AF77116F5A7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E5B8D-FE56-4F82-9722-5AF77116F5A7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Дизайн-студия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Айфингер</a:t>
            </a:r>
            <a:r>
              <a:rPr lang="ru-RU" baseline="0" dirty="0" smtClean="0"/>
              <a:t> – это 4 девушки: </a:t>
            </a:r>
            <a:r>
              <a:rPr lang="ru-RU" baseline="0" dirty="0" err="1" smtClean="0"/>
              <a:t>Х</a:t>
            </a:r>
            <a:r>
              <a:rPr lang="ru-RU" b="1" baseline="0" dirty="0" err="1" smtClean="0"/>
              <a:t>а</a:t>
            </a:r>
            <a:r>
              <a:rPr lang="ru-RU" baseline="0" dirty="0" err="1" smtClean="0"/>
              <a:t>ннеке</a:t>
            </a:r>
            <a:r>
              <a:rPr lang="ru-RU" baseline="0" dirty="0" smtClean="0"/>
              <a:t>, Шарл</a:t>
            </a:r>
            <a:r>
              <a:rPr lang="ru-RU" b="1" baseline="0" dirty="0" smtClean="0"/>
              <a:t>о</a:t>
            </a:r>
            <a:r>
              <a:rPr lang="ru-RU" baseline="0" dirty="0" smtClean="0"/>
              <a:t>тта, </a:t>
            </a:r>
            <a:r>
              <a:rPr lang="ru-RU" baseline="0" dirty="0" err="1" smtClean="0"/>
              <a:t>Л</a:t>
            </a:r>
            <a:r>
              <a:rPr lang="ru-RU" b="1" baseline="0" dirty="0" err="1" smtClean="0"/>
              <a:t>и</a:t>
            </a:r>
            <a:r>
              <a:rPr lang="ru-RU" baseline="0" dirty="0" err="1" smtClean="0"/>
              <a:t>дуин</a:t>
            </a:r>
            <a:r>
              <a:rPr lang="ru-RU" baseline="0" dirty="0" smtClean="0"/>
              <a:t> и М</a:t>
            </a:r>
            <a:r>
              <a:rPr lang="ru-RU" b="1" baseline="0" dirty="0" smtClean="0"/>
              <a:t>а</a:t>
            </a:r>
            <a:r>
              <a:rPr lang="ru-RU" baseline="0" dirty="0" smtClean="0"/>
              <a:t>рли (Марли и Шарлотта – на фото).</a:t>
            </a:r>
          </a:p>
          <a:p>
            <a:r>
              <a:rPr lang="ru-RU" baseline="0" dirty="0" smtClean="0"/>
              <a:t>Именно они создают все дизайны, которые вы видите в коллекциях </a:t>
            </a:r>
            <a:r>
              <a:rPr lang="ru-RU" baseline="0" dirty="0" err="1" smtClean="0"/>
              <a:t>Айфингер</a:t>
            </a:r>
            <a:r>
              <a:rPr lang="ru-RU" baseline="0" dirty="0" smtClean="0"/>
              <a:t>.</a:t>
            </a:r>
          </a:p>
          <a:p>
            <a:r>
              <a:rPr lang="ru-RU" baseline="0" dirty="0" smtClean="0"/>
              <a:t>Все цитаты на слайде приведены со слов девушек.</a:t>
            </a:r>
          </a:p>
          <a:p>
            <a:endParaRPr lang="ru-RU" baseline="0" dirty="0" smtClean="0"/>
          </a:p>
          <a:p>
            <a:r>
              <a:rPr lang="ru-RU" baseline="0" dirty="0" smtClean="0"/>
              <a:t>Создавать дизайны для </a:t>
            </a:r>
            <a:r>
              <a:rPr lang="en-US" baseline="0" dirty="0" err="1" smtClean="0"/>
              <a:t>Eijffinger</a:t>
            </a:r>
            <a:r>
              <a:rPr lang="en-US" baseline="0" dirty="0" smtClean="0"/>
              <a:t> </a:t>
            </a:r>
            <a:r>
              <a:rPr lang="ru-RU" baseline="0" dirty="0" smtClean="0"/>
              <a:t>для них – это:</a:t>
            </a:r>
          </a:p>
          <a:p>
            <a:pPr>
              <a:buFontTx/>
              <a:buChar char="-"/>
            </a:pPr>
            <a:r>
              <a:rPr lang="ru-RU" baseline="0" dirty="0" smtClean="0"/>
              <a:t> постоянное совершенствование каждого рисунка,</a:t>
            </a:r>
          </a:p>
          <a:p>
            <a:pPr>
              <a:buFontTx/>
              <a:buChar char="-"/>
            </a:pPr>
            <a:r>
              <a:rPr lang="ru-RU" baseline="0" dirty="0" smtClean="0"/>
              <a:t> работа со старыми архивами </a:t>
            </a:r>
            <a:r>
              <a:rPr lang="en-US" baseline="0" dirty="0" err="1" smtClean="0"/>
              <a:t>Eijffinger</a:t>
            </a:r>
            <a:r>
              <a:rPr lang="en-US" baseline="0" dirty="0" smtClean="0"/>
              <a:t>, </a:t>
            </a:r>
            <a:endParaRPr lang="ru-RU" baseline="0" dirty="0" smtClean="0"/>
          </a:p>
          <a:p>
            <a:pPr>
              <a:buFontTx/>
              <a:buChar char="-"/>
            </a:pPr>
            <a:r>
              <a:rPr lang="ru-RU" baseline="0" dirty="0" smtClean="0"/>
              <a:t> продумывание, как один и тот же дизайн будет выглядеть в разных помещениях,</a:t>
            </a:r>
          </a:p>
          <a:p>
            <a:pPr>
              <a:buFontTx/>
              <a:buChar char="-"/>
            </a:pPr>
            <a:r>
              <a:rPr lang="ru-RU" baseline="0" dirty="0" smtClean="0"/>
              <a:t> использование возможностей разных фактур,</a:t>
            </a:r>
          </a:p>
          <a:p>
            <a:pPr>
              <a:buFontTx/>
              <a:buChar char="-"/>
            </a:pPr>
            <a:r>
              <a:rPr lang="ru-RU" baseline="0" dirty="0" smtClean="0"/>
              <a:t> отслеживание продаж по каждому рисунку и цвету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E5B8D-FE56-4F82-9722-5AF77116F5A7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E5B8D-FE56-4F82-9722-5AF77116F5A7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Коллекция </a:t>
            </a:r>
            <a:r>
              <a:rPr lang="en-US" dirty="0" smtClean="0"/>
              <a:t>Reflect</a:t>
            </a:r>
            <a:r>
              <a:rPr lang="ru-RU" dirty="0" smtClean="0"/>
              <a:t>- отражение, как она рождалась и что послужило</a:t>
            </a:r>
            <a:r>
              <a:rPr lang="ru-RU" baseline="0" dirty="0" smtClean="0"/>
              <a:t> вдохновением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E5B8D-FE56-4F82-9722-5AF77116F5A7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E5B8D-FE56-4F82-9722-5AF77116F5A7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Коллекции  </a:t>
            </a:r>
            <a:r>
              <a:rPr lang="en-US" dirty="0" err="1" smtClean="0"/>
              <a:t>Yasmin</a:t>
            </a:r>
            <a:r>
              <a:rPr lang="en-US" dirty="0" smtClean="0"/>
              <a:t>, Reflect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E5B8D-FE56-4F82-9722-5AF77116F5A7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Коллекции</a:t>
            </a:r>
            <a:r>
              <a:rPr lang="ru-RU" baseline="0" dirty="0" smtClean="0"/>
              <a:t> </a:t>
            </a:r>
            <a:r>
              <a:rPr lang="en-US" baseline="0" dirty="0" smtClean="0"/>
              <a:t>Venue, Whisper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E5B8D-FE56-4F82-9722-5AF77116F5A7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4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ijffinger.com/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2"/>
          <p:cNvPicPr/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1691680" y="2924944"/>
            <a:ext cx="6048672" cy="352839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30611" y="946635"/>
            <a:ext cx="6150249" cy="186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3750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502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699792" y="332656"/>
            <a:ext cx="4320480" cy="302433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 descr="IMG_2510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5796136" y="2636912"/>
            <a:ext cx="3098952" cy="401716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23528" y="548680"/>
            <a:ext cx="2448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accent4">
                    <a:lumMod val="75000"/>
                  </a:schemeClr>
                </a:solidFill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Дизайн-студия</a:t>
            </a:r>
            <a:endParaRPr lang="ru-RU" sz="3000" b="1" dirty="0">
              <a:solidFill>
                <a:schemeClr val="accent4">
                  <a:lumMod val="75000"/>
                </a:schemeClr>
              </a:solidFill>
              <a:latin typeface="Cambria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504" y="2420888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Corbel" pitchFamily="34" charset="0"/>
              </a:rPr>
              <a:t>«У нас прекрасная профессия: ты всегда находишься в поиске идеальных дизайнов»</a:t>
            </a:r>
            <a:endParaRPr lang="ru-RU" i="1" dirty="0">
              <a:latin typeface="Corbe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6" y="4077072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Corbel" pitchFamily="34" charset="0"/>
              </a:rPr>
              <a:t>«</a:t>
            </a:r>
            <a:r>
              <a:rPr lang="en-US" i="1" dirty="0" err="1" smtClean="0">
                <a:latin typeface="Corbel" pitchFamily="34" charset="0"/>
              </a:rPr>
              <a:t>Eijffinger</a:t>
            </a:r>
            <a:r>
              <a:rPr lang="en-US" i="1" dirty="0" smtClean="0">
                <a:latin typeface="Corbel" pitchFamily="34" charset="0"/>
              </a:rPr>
              <a:t> – </a:t>
            </a:r>
            <a:r>
              <a:rPr lang="ru-RU" i="1" dirty="0" smtClean="0">
                <a:latin typeface="Corbel" pitchFamily="34" charset="0"/>
              </a:rPr>
              <a:t>это постоянная свобода в выборе чего-то нового»</a:t>
            </a:r>
            <a:endParaRPr lang="ru-RU" i="1" dirty="0">
              <a:latin typeface="Corbe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23728" y="4869160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Corbel" pitchFamily="34" charset="0"/>
              </a:rPr>
              <a:t>«Хороший дизайн всегда самодостаточен, как будто он всегда был именно таким»</a:t>
            </a:r>
            <a:endParaRPr lang="ru-RU" i="1" dirty="0">
              <a:latin typeface="Corbel" pitchFamily="34" charset="0"/>
            </a:endParaRPr>
          </a:p>
        </p:txBody>
      </p:sp>
      <p:pic>
        <p:nvPicPr>
          <p:cNvPr id="9" name="Рисунок 14" descr="Eijffinger.gif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956376" y="188640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BlackLight-356102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156176" y="-1"/>
            <a:ext cx="2987824" cy="32468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51920" y="260648"/>
            <a:ext cx="23762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Как рождаются идеи</a:t>
            </a: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Cambria" pitchFamily="18" charset="0"/>
                <a:ea typeface="Arial Unicode MS" pitchFamily="34" charset="-128"/>
                <a:cs typeface="Arial Unicode MS" pitchFamily="34" charset="-128"/>
              </a:rPr>
              <a:t>?</a:t>
            </a:r>
            <a:endParaRPr lang="ru-RU" sz="3200" b="1" dirty="0">
              <a:solidFill>
                <a:schemeClr val="accent4">
                  <a:lumMod val="75000"/>
                </a:schemeClr>
              </a:solidFill>
              <a:latin typeface="Cambria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Рисунок 3" descr="Flamenco-320735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20972140">
            <a:off x="184320" y="3109097"/>
            <a:ext cx="2232436" cy="223412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 rot="21110219">
            <a:off x="358769" y="601203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Corbel" pitchFamily="34" charset="0"/>
              </a:rPr>
              <a:t>путешествие </a:t>
            </a:r>
            <a:r>
              <a:rPr lang="ru-RU" i="1" dirty="0" smtClean="0">
                <a:latin typeface="Corbel" pitchFamily="34" charset="0"/>
              </a:rPr>
              <a:t>в Узбекистан</a:t>
            </a:r>
            <a:endParaRPr lang="ru-RU" i="1" dirty="0">
              <a:latin typeface="Corbel" pitchFamily="34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899592" y="1412775"/>
            <a:ext cx="288032" cy="36004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677238">
            <a:off x="5725072" y="2122400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Corbel" pitchFamily="34" charset="0"/>
              </a:rPr>
              <a:t>модные тренды и архивные орнаменты</a:t>
            </a:r>
            <a:endParaRPr lang="ru-RU" i="1" dirty="0">
              <a:latin typeface="Corbel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7020272" y="1700808"/>
            <a:ext cx="288032" cy="50405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380312" y="4509120"/>
            <a:ext cx="1584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Corbel" pitchFamily="34" charset="0"/>
              </a:rPr>
              <a:t>Искусство реставрации керамики </a:t>
            </a:r>
            <a:r>
              <a:rPr lang="ru-RU" i="1" dirty="0" err="1" smtClean="0">
                <a:latin typeface="Corbel" pitchFamily="34" charset="0"/>
              </a:rPr>
              <a:t>кинцуги</a:t>
            </a:r>
            <a:endParaRPr lang="ru-RU" i="1" dirty="0">
              <a:latin typeface="Corbel" pitchFamily="34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7308304" y="5805264"/>
            <a:ext cx="504056" cy="28803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290" name="Picture 2" descr="\\files\Share\Общая\!!!Фотографии коллекций\Обои\Eijffinger\!Распродано\Suzani\Suzani-314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1268760"/>
            <a:ext cx="2016224" cy="2075140"/>
          </a:xfrm>
          <a:prstGeom prst="rect">
            <a:avLst/>
          </a:prstGeom>
          <a:noFill/>
        </p:spPr>
      </p:pic>
      <p:pic>
        <p:nvPicPr>
          <p:cNvPr id="16" name="Picture 2" descr="C:\Users\User\Desktop\Кутузовский\99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293096"/>
            <a:ext cx="3637970" cy="232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\\files\Share\Общая\!!!Фотографии коллекций\Обои\Eijffinger\Enso\Enso-386563_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104" y="3429000"/>
            <a:ext cx="1944216" cy="25351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Reflect indesign dia's 002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548679"/>
            <a:ext cx="8962526" cy="6216511"/>
          </a:xfrm>
          <a:prstGeom prst="rect">
            <a:avLst/>
          </a:prstGeom>
        </p:spPr>
      </p:pic>
      <p:pic>
        <p:nvPicPr>
          <p:cNvPr id="3" name="Рисунок 14" descr="Eijffinger.gi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6252"/>
            <a:ext cx="8280920" cy="6210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14" descr="Eijffinger.gi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956376" y="188640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Yasmin-341720_2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262817" y="980728"/>
            <a:ext cx="4055757" cy="570607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07504" y="116633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Классические дизайны в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нестандартном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исполнении</a:t>
            </a:r>
          </a:p>
        </p:txBody>
      </p:sp>
      <p:pic>
        <p:nvPicPr>
          <p:cNvPr id="7" name="Рисунок 14" descr="Eijffinger.gi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region1.region6\Desktop\ОБУЧАЮЩИЕ ПРЕЗЕНТАЦИИ\Артикулы\Reflect-378000-B_1.ti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692695"/>
            <a:ext cx="4248473" cy="60539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region1.region6\Desktop\ОБУЧАЮЩИЕ ПРЕЗЕНТАЦИИ\для презентации\Whisper-352001_1.ti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20688"/>
            <a:ext cx="4176464" cy="6045031"/>
          </a:xfrm>
          <a:prstGeom prst="rect">
            <a:avLst/>
          </a:prstGeom>
          <a:noFill/>
        </p:spPr>
      </p:pic>
      <p:pic>
        <p:nvPicPr>
          <p:cNvPr id="6" name="Picture 2" descr="C:\Users\region1.region6\Desktop\ОБУЧАЮЩИЕ ПРЕЗЕНТАЦИИ\для презентации\Venue-342020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620688"/>
            <a:ext cx="4407241" cy="6100969"/>
          </a:xfrm>
          <a:prstGeom prst="rect">
            <a:avLst/>
          </a:prstGeom>
          <a:noFill/>
        </p:spPr>
      </p:pic>
      <p:pic>
        <p:nvPicPr>
          <p:cNvPr id="7" name="Рисунок 14" descr="Eijffinger.gif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812360" y="188640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3024336" cy="50405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Corbel" pitchFamily="34" charset="0"/>
              </a:rPr>
              <a:t>История и традиции</a:t>
            </a:r>
            <a:endParaRPr lang="ru-RU" sz="2400" b="1" dirty="0">
              <a:latin typeface="Corbel" pitchFamily="34" charset="0"/>
            </a:endParaRPr>
          </a:p>
        </p:txBody>
      </p:sp>
      <p:pic>
        <p:nvPicPr>
          <p:cNvPr id="4" name="Рисунок 14" descr="Eijffinger.gi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884368" y="188640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Salisbury-355023_1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88024" y="587123"/>
            <a:ext cx="4176464" cy="61232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339752" y="3212976"/>
            <a:ext cx="2736304" cy="34256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95536" y="980728"/>
            <a:ext cx="3238500" cy="2867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6" y="908720"/>
            <a:ext cx="2088232" cy="432048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ru-RU" sz="1600" dirty="0" smtClean="0">
                <a:latin typeface="Corbel" pitchFamily="34" charset="0"/>
                <a:ea typeface="+mj-ea"/>
                <a:cs typeface="+mj-cs"/>
              </a:rPr>
              <a:t>Санкт </a:t>
            </a:r>
            <a:r>
              <a:rPr lang="ru-RU" sz="1600" dirty="0" smtClean="0">
                <a:latin typeface="Corbel" pitchFamily="34" charset="0"/>
                <a:ea typeface="+mj-ea"/>
                <a:cs typeface="+mj-cs"/>
              </a:rPr>
              <a:t>–Петербург </a:t>
            </a:r>
          </a:p>
          <a:p>
            <a:pPr eaLnBrk="0" hangingPunct="0">
              <a:defRPr/>
            </a:pPr>
            <a:endParaRPr lang="ru-RU" sz="1600" dirty="0" smtClean="0">
              <a:latin typeface="Cambria" pitchFamily="18" charset="0"/>
              <a:ea typeface="+mj-ea"/>
              <a:cs typeface="+mj-cs"/>
            </a:endParaRPr>
          </a:p>
          <a:p>
            <a:pPr eaLnBrk="0" hangingPunct="0">
              <a:defRPr/>
            </a:pPr>
            <a:endParaRPr lang="ru-RU" sz="1600" dirty="0" smtClean="0">
              <a:latin typeface="Cambria" pitchFamily="18" charset="0"/>
              <a:ea typeface="+mj-ea"/>
              <a:cs typeface="+mj-cs"/>
            </a:endParaRPr>
          </a:p>
          <a:p>
            <a:pPr eaLnBrk="0" hangingPunct="0">
              <a:defRPr/>
            </a:pPr>
            <a:endParaRPr lang="ru-RU" sz="1600" dirty="0" smtClean="0">
              <a:latin typeface="Cambria" pitchFamily="18" charset="0"/>
              <a:ea typeface="+mj-ea"/>
              <a:cs typeface="+mj-cs"/>
            </a:endParaRPr>
          </a:p>
          <a:p>
            <a:pPr eaLnBrk="0" hangingPunct="0">
              <a:defRPr/>
            </a:pPr>
            <a:endParaRPr lang="ru-RU" sz="1600" dirty="0" smtClean="0">
              <a:latin typeface="Cambria" pitchFamily="18" charset="0"/>
              <a:ea typeface="+mj-ea"/>
              <a:cs typeface="+mj-cs"/>
            </a:endParaRPr>
          </a:p>
          <a:p>
            <a:pPr eaLnBrk="0" hangingPunct="0">
              <a:defRPr/>
            </a:pPr>
            <a:endParaRPr lang="ru-RU" sz="1600" dirty="0" smtClean="0">
              <a:latin typeface="Cambria" pitchFamily="18" charset="0"/>
              <a:ea typeface="+mj-ea"/>
              <a:cs typeface="+mj-cs"/>
            </a:endParaRPr>
          </a:p>
          <a:p>
            <a:pPr eaLnBrk="0" hangingPunct="0">
              <a:defRPr/>
            </a:pPr>
            <a:endParaRPr lang="ru-RU" sz="1600" dirty="0" smtClean="0">
              <a:latin typeface="Cambria" pitchFamily="18" charset="0"/>
              <a:ea typeface="+mj-ea"/>
              <a:cs typeface="+mj-cs"/>
            </a:endParaRPr>
          </a:p>
          <a:p>
            <a:pPr eaLnBrk="0" hangingPunct="0">
              <a:defRPr/>
            </a:pPr>
            <a:endParaRPr lang="ru-RU" sz="1600" dirty="0" smtClean="0">
              <a:latin typeface="Cambria" pitchFamily="18" charset="0"/>
              <a:ea typeface="+mj-ea"/>
              <a:cs typeface="+mj-cs"/>
            </a:endParaRPr>
          </a:p>
          <a:p>
            <a:pPr eaLnBrk="0" hangingPunct="0">
              <a:defRPr/>
            </a:pPr>
            <a:endParaRPr lang="ru-RU" sz="1600" dirty="0" smtClean="0">
              <a:latin typeface="Cambria" pitchFamily="18" charset="0"/>
              <a:ea typeface="+mj-ea"/>
              <a:cs typeface="+mj-cs"/>
            </a:endParaRPr>
          </a:p>
          <a:p>
            <a:pPr eaLnBrk="0" hangingPunct="0">
              <a:defRPr/>
            </a:pPr>
            <a:endParaRPr lang="ru-RU" sz="1600" dirty="0" smtClean="0">
              <a:latin typeface="Cambria" pitchFamily="18" charset="0"/>
              <a:ea typeface="+mj-ea"/>
              <a:cs typeface="+mj-cs"/>
            </a:endParaRPr>
          </a:p>
          <a:p>
            <a:pPr eaLnBrk="0" hangingPunct="0">
              <a:defRPr/>
            </a:pPr>
            <a:endParaRPr lang="ru-RU" sz="1600" dirty="0" smtClean="0">
              <a:latin typeface="Cambria" pitchFamily="18" charset="0"/>
              <a:ea typeface="+mj-ea"/>
              <a:cs typeface="+mj-cs"/>
            </a:endParaRPr>
          </a:p>
          <a:p>
            <a:pPr eaLnBrk="0" hangingPunct="0">
              <a:defRPr/>
            </a:pPr>
            <a:endParaRPr lang="ru-RU" sz="1600" dirty="0" smtClean="0">
              <a:latin typeface="Cambria" pitchFamily="18" charset="0"/>
              <a:ea typeface="+mj-ea"/>
              <a:cs typeface="+mj-cs"/>
            </a:endParaRPr>
          </a:p>
          <a:p>
            <a:pPr eaLnBrk="0" hangingPunct="0">
              <a:defRPr/>
            </a:pPr>
            <a:endParaRPr lang="ru-RU" sz="1600" dirty="0" smtClean="0">
              <a:latin typeface="Cambria" pitchFamily="18" charset="0"/>
              <a:ea typeface="+mj-ea"/>
              <a:cs typeface="+mj-cs"/>
            </a:endParaRPr>
          </a:p>
          <a:p>
            <a:pPr algn="r" eaLnBrk="0" hangingPunct="0">
              <a:defRPr/>
            </a:pPr>
            <a:endParaRPr lang="ru-RU" sz="1600" dirty="0" smtClean="0">
              <a:latin typeface="Cambria" pitchFamily="18" charset="0"/>
              <a:ea typeface="+mj-ea"/>
              <a:cs typeface="+mj-cs"/>
            </a:endParaRPr>
          </a:p>
          <a:p>
            <a:pPr algn="r" eaLnBrk="0" hangingPunct="0">
              <a:defRPr/>
            </a:pPr>
            <a:r>
              <a:rPr lang="ru-RU" sz="1600" dirty="0" smtClean="0">
                <a:latin typeface="Corbel" pitchFamily="34" charset="0"/>
                <a:ea typeface="+mj-ea"/>
                <a:cs typeface="+mj-cs"/>
              </a:rPr>
              <a:t>Амстердам</a:t>
            </a:r>
          </a:p>
          <a:p>
            <a:pPr eaLnBrk="0" hangingPunct="0">
              <a:defRPr/>
            </a:pPr>
            <a:endParaRPr lang="ru-RU" sz="3400" dirty="0">
              <a:solidFill>
                <a:srgbClr val="CC7A8E"/>
              </a:solidFill>
              <a:latin typeface="Cambria" pitchFamily="18" charset="0"/>
              <a:ea typeface="+mj-ea"/>
              <a:cs typeface="+mj-cs"/>
            </a:endParaRPr>
          </a:p>
        </p:txBody>
      </p:sp>
      <p:pic>
        <p:nvPicPr>
          <p:cNvPr id="14339" name="Рисунок 14" descr="Eijffinger.g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956376" y="188640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C:\Users\region1.region6\Desktop\Презентации\ОБОЙКИН\Картинки\00_850d19_1140x7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476672"/>
            <a:ext cx="5475696" cy="2808312"/>
          </a:xfrm>
          <a:prstGeom prst="rect">
            <a:avLst/>
          </a:prstGeom>
          <a:noFill/>
        </p:spPr>
      </p:pic>
      <p:pic>
        <p:nvPicPr>
          <p:cNvPr id="3078" name="Picture 6" descr="C:\Users\region1.region6\Desktop\Презентации\ОБОЙКИН\Картинки\Rijksmuseum-Amsterdam-ma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03133"/>
            <a:ext cx="5472608" cy="3320776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796136" y="5877272"/>
            <a:ext cx="2088232" cy="432048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ru-RU" sz="1600" dirty="0" smtClean="0">
                <a:latin typeface="Corbel" pitchFamily="34" charset="0"/>
                <a:ea typeface="+mj-ea"/>
                <a:cs typeface="+mj-cs"/>
              </a:rPr>
              <a:t>Амстердам</a:t>
            </a:r>
            <a:endParaRPr lang="ru-RU" sz="1600" dirty="0" smtClean="0">
              <a:latin typeface="Corbel" pitchFamily="34" charset="0"/>
              <a:ea typeface="+mj-ea"/>
              <a:cs typeface="+mj-cs"/>
            </a:endParaRPr>
          </a:p>
          <a:p>
            <a:pPr eaLnBrk="0" hangingPunct="0">
              <a:defRPr/>
            </a:pPr>
            <a:endParaRPr lang="ru-RU" sz="1600" dirty="0" smtClean="0">
              <a:latin typeface="Cambria" pitchFamily="18" charset="0"/>
              <a:ea typeface="+mj-ea"/>
              <a:cs typeface="+mj-cs"/>
            </a:endParaRPr>
          </a:p>
          <a:p>
            <a:pPr eaLnBrk="0" hangingPunct="0">
              <a:defRPr/>
            </a:pPr>
            <a:endParaRPr lang="ru-RU" sz="1600" dirty="0" smtClean="0">
              <a:latin typeface="Cambria" pitchFamily="18" charset="0"/>
              <a:ea typeface="+mj-ea"/>
              <a:cs typeface="+mj-cs"/>
            </a:endParaRPr>
          </a:p>
          <a:p>
            <a:pPr eaLnBrk="0" hangingPunct="0">
              <a:defRPr/>
            </a:pPr>
            <a:endParaRPr lang="ru-RU" sz="1600" dirty="0" smtClean="0">
              <a:latin typeface="Cambria" pitchFamily="18" charset="0"/>
              <a:ea typeface="+mj-ea"/>
              <a:cs typeface="+mj-cs"/>
            </a:endParaRPr>
          </a:p>
          <a:p>
            <a:pPr eaLnBrk="0" hangingPunct="0">
              <a:defRPr/>
            </a:pPr>
            <a:endParaRPr lang="ru-RU" sz="1600" dirty="0" smtClean="0">
              <a:latin typeface="Cambria" pitchFamily="18" charset="0"/>
              <a:ea typeface="+mj-ea"/>
              <a:cs typeface="+mj-cs"/>
            </a:endParaRPr>
          </a:p>
          <a:p>
            <a:pPr eaLnBrk="0" hangingPunct="0">
              <a:defRPr/>
            </a:pPr>
            <a:endParaRPr lang="ru-RU" sz="1600" dirty="0" smtClean="0">
              <a:latin typeface="Cambria" pitchFamily="18" charset="0"/>
              <a:ea typeface="+mj-ea"/>
              <a:cs typeface="+mj-cs"/>
            </a:endParaRPr>
          </a:p>
          <a:p>
            <a:pPr eaLnBrk="0" hangingPunct="0">
              <a:defRPr/>
            </a:pPr>
            <a:endParaRPr lang="ru-RU" sz="1600" dirty="0" smtClean="0">
              <a:latin typeface="Cambria" pitchFamily="18" charset="0"/>
              <a:ea typeface="+mj-ea"/>
              <a:cs typeface="+mj-cs"/>
            </a:endParaRPr>
          </a:p>
          <a:p>
            <a:pPr eaLnBrk="0" hangingPunct="0">
              <a:defRPr/>
            </a:pPr>
            <a:endParaRPr lang="ru-RU" sz="1600" dirty="0" smtClean="0">
              <a:latin typeface="Cambria" pitchFamily="18" charset="0"/>
              <a:ea typeface="+mj-ea"/>
              <a:cs typeface="+mj-cs"/>
            </a:endParaRPr>
          </a:p>
          <a:p>
            <a:pPr eaLnBrk="0" hangingPunct="0">
              <a:defRPr/>
            </a:pPr>
            <a:endParaRPr lang="ru-RU" sz="1600" dirty="0" smtClean="0">
              <a:latin typeface="Cambria" pitchFamily="18" charset="0"/>
              <a:ea typeface="+mj-ea"/>
              <a:cs typeface="+mj-cs"/>
            </a:endParaRPr>
          </a:p>
          <a:p>
            <a:pPr eaLnBrk="0" hangingPunct="0">
              <a:defRPr/>
            </a:pPr>
            <a:endParaRPr lang="ru-RU" sz="1600" dirty="0" smtClean="0">
              <a:latin typeface="Cambria" pitchFamily="18" charset="0"/>
              <a:ea typeface="+mj-ea"/>
              <a:cs typeface="+mj-cs"/>
            </a:endParaRPr>
          </a:p>
          <a:p>
            <a:pPr eaLnBrk="0" hangingPunct="0">
              <a:defRPr/>
            </a:pPr>
            <a:endParaRPr lang="ru-RU" sz="1600" dirty="0" smtClean="0">
              <a:latin typeface="Cambria" pitchFamily="18" charset="0"/>
              <a:ea typeface="+mj-ea"/>
              <a:cs typeface="+mj-cs"/>
            </a:endParaRPr>
          </a:p>
          <a:p>
            <a:pPr eaLnBrk="0" hangingPunct="0">
              <a:defRPr/>
            </a:pPr>
            <a:endParaRPr lang="ru-RU" sz="1600" dirty="0" smtClean="0">
              <a:latin typeface="Cambria" pitchFamily="18" charset="0"/>
              <a:ea typeface="+mj-ea"/>
              <a:cs typeface="+mj-cs"/>
            </a:endParaRPr>
          </a:p>
          <a:p>
            <a:pPr eaLnBrk="0" hangingPunct="0">
              <a:defRPr/>
            </a:pPr>
            <a:endParaRPr lang="ru-RU" sz="1600" dirty="0" smtClean="0">
              <a:latin typeface="Cambria" pitchFamily="18" charset="0"/>
              <a:ea typeface="+mj-ea"/>
              <a:cs typeface="+mj-cs"/>
            </a:endParaRPr>
          </a:p>
          <a:p>
            <a:pPr algn="r" eaLnBrk="0" hangingPunct="0">
              <a:defRPr/>
            </a:pPr>
            <a:endParaRPr lang="ru-RU" sz="1600" dirty="0" smtClean="0">
              <a:latin typeface="Cambria" pitchFamily="18" charset="0"/>
              <a:ea typeface="+mj-ea"/>
              <a:cs typeface="+mj-cs"/>
            </a:endParaRPr>
          </a:p>
          <a:p>
            <a:pPr algn="r" eaLnBrk="0" hangingPunct="0">
              <a:defRPr/>
            </a:pPr>
            <a:r>
              <a:rPr lang="ru-RU" sz="1600" dirty="0" smtClean="0">
                <a:latin typeface="Corbel" pitchFamily="34" charset="0"/>
                <a:ea typeface="+mj-ea"/>
                <a:cs typeface="+mj-cs"/>
              </a:rPr>
              <a:t>Амстердам</a:t>
            </a:r>
          </a:p>
          <a:p>
            <a:pPr eaLnBrk="0" hangingPunct="0">
              <a:defRPr/>
            </a:pPr>
            <a:endParaRPr lang="ru-RU" sz="3400" dirty="0">
              <a:solidFill>
                <a:srgbClr val="CC7A8E"/>
              </a:solidFill>
              <a:latin typeface="Cambr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Рисунок 14" descr="Eijffinger.gi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884368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region1.region6\Desktop\Презентации\ОБОЙКИН\Картинки\Abraham_Mignon_-_Bouquet_with_cat_and_mousetrap_(15714605337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76673"/>
            <a:ext cx="4032447" cy="5677456"/>
          </a:xfrm>
          <a:prstGeom prst="rect">
            <a:avLst/>
          </a:prstGeom>
          <a:noFill/>
        </p:spPr>
      </p:pic>
      <p:pic>
        <p:nvPicPr>
          <p:cNvPr id="2054" name="Picture 6" descr="C:\Users\region1.region6\Desktop\Презентации\ОБОЙКИН\Картинки\Masterpiece-358000-358020_1.ti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48830"/>
            <a:ext cx="4176464" cy="6076514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1520" y="6165304"/>
            <a:ext cx="2952328" cy="432048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ru-RU" sz="1600" dirty="0" smtClean="0"/>
              <a:t>Коллекция </a:t>
            </a:r>
            <a:r>
              <a:rPr lang="en-US" sz="1600" dirty="0" smtClean="0"/>
              <a:t>Masterpiece</a:t>
            </a:r>
            <a:endParaRPr lang="ru-RU" sz="3400" dirty="0">
              <a:solidFill>
                <a:srgbClr val="CC7A8E"/>
              </a:solidFill>
              <a:latin typeface="Cambr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4" descr="SUNDARI indesign dia's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476672"/>
            <a:ext cx="8640960" cy="622744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BlackLight-356100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0"/>
            <a:ext cx="4311356" cy="6858000"/>
          </a:xfrm>
          <a:prstGeom prst="rect">
            <a:avLst/>
          </a:prstGeom>
        </p:spPr>
      </p:pic>
      <p:pic>
        <p:nvPicPr>
          <p:cNvPr id="1026" name="Picture 2" descr="http://www.eijffinger.com/uploaded/history/theo%20eijfifnger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103865" y="836712"/>
            <a:ext cx="2512194" cy="3672408"/>
          </a:xfrm>
          <a:prstGeom prst="rect">
            <a:avLst/>
          </a:prstGeom>
          <a:noFill/>
        </p:spPr>
      </p:pic>
      <p:pic>
        <p:nvPicPr>
          <p:cNvPr id="1028" name="Picture 4" descr="http://www.eijffinger.com/uploaded/history/anna%20eijfifnger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616059" y="980729"/>
            <a:ext cx="2995532" cy="401187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707904" y="4653136"/>
            <a:ext cx="511256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Corbel" pitchFamily="34" charset="0"/>
              </a:rPr>
              <a:t>Тео </a:t>
            </a:r>
            <a:r>
              <a:rPr lang="ru-RU" sz="2000" dirty="0" err="1" smtClean="0">
                <a:latin typeface="Corbel" pitchFamily="34" charset="0"/>
              </a:rPr>
              <a:t>Айффингер</a:t>
            </a:r>
            <a:r>
              <a:rPr lang="ru-RU" sz="2000" dirty="0" smtClean="0">
                <a:latin typeface="Corbel" pitchFamily="34" charset="0"/>
              </a:rPr>
              <a:t>               Анна </a:t>
            </a:r>
            <a:r>
              <a:rPr lang="ru-RU" sz="2000" dirty="0" err="1" smtClean="0">
                <a:latin typeface="Corbel" pitchFamily="34" charset="0"/>
              </a:rPr>
              <a:t>Айффингер</a:t>
            </a:r>
            <a:endParaRPr lang="ru-RU" sz="2000" dirty="0" smtClean="0">
              <a:latin typeface="Corbel" pitchFamily="34" charset="0"/>
            </a:endParaRPr>
          </a:p>
          <a:p>
            <a:pPr algn="just"/>
            <a:endParaRPr lang="ru-RU" dirty="0">
              <a:latin typeface="Corbel" pitchFamily="34" charset="0"/>
            </a:endParaRPr>
          </a:p>
          <a:p>
            <a:pPr algn="just"/>
            <a:endParaRPr lang="ru-RU" dirty="0" smtClean="0">
              <a:latin typeface="Corbel" pitchFamily="34" charset="0"/>
            </a:endParaRPr>
          </a:p>
          <a:p>
            <a:pPr algn="ctr"/>
            <a:endParaRPr lang="ru-RU" dirty="0">
              <a:latin typeface="Corbel" pitchFamily="34" charset="0"/>
            </a:endParaRPr>
          </a:p>
          <a:p>
            <a:pPr algn="ctr"/>
            <a:endParaRPr lang="ru-RU" dirty="0" smtClean="0">
              <a:latin typeface="Corbel" pitchFamily="34" charset="0"/>
            </a:endParaRPr>
          </a:p>
          <a:p>
            <a:pPr algn="ctr"/>
            <a:endParaRPr lang="ru-RU" dirty="0">
              <a:latin typeface="Corbe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5816" y="116632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Corbel" pitchFamily="34" charset="0"/>
                <a:ea typeface="Arial Unicode MS" pitchFamily="34" charset="-128"/>
                <a:cs typeface="Arial Unicode MS" pitchFamily="34" charset="-128"/>
              </a:rPr>
              <a:t>О том, как все начиналось</a:t>
            </a:r>
            <a:endParaRPr lang="ru-RU" sz="3200" b="1" dirty="0">
              <a:solidFill>
                <a:schemeClr val="accent4">
                  <a:lumMod val="75000"/>
                </a:schemeClr>
              </a:solidFill>
              <a:latin typeface="Corbe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SUNDARI indesign dia's3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9512" y="116632"/>
            <a:ext cx="8748464" cy="656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942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3024336" cy="504056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Corbel" pitchFamily="34" charset="0"/>
              </a:rPr>
              <a:t>Узнаваемый стиль</a:t>
            </a:r>
            <a:endParaRPr lang="ru-RU" sz="2400" b="1" dirty="0">
              <a:latin typeface="Corbel" pitchFamily="34" charset="0"/>
            </a:endParaRPr>
          </a:p>
        </p:txBody>
      </p:sp>
      <p:pic>
        <p:nvPicPr>
          <p:cNvPr id="4" name="Рисунок 14" descr="Eijffinger.gi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region1.region6\Desktop\ОБУЧАЮЩИЕ ПРЕЗЕНТАЦИИ\Script-347516(2)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764704"/>
            <a:ext cx="4073520" cy="5832648"/>
          </a:xfrm>
          <a:prstGeom prst="rect">
            <a:avLst/>
          </a:prstGeom>
          <a:noFill/>
        </p:spPr>
      </p:pic>
      <p:pic>
        <p:nvPicPr>
          <p:cNvPr id="2050" name="Picture 2" descr="C:\Users\region1.region6\Desktop\ОБУЧАЮЩИЕ ПРЕЗЕНТАЦИИ\Артикулы\StripesPlus-377210-377211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548680"/>
            <a:ext cx="4320480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14" descr="Eijffinger.gi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884368" y="188640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region1.region6\Desktop\ОБУЧАЮЩИЕ ПРЕЗЕНТАЦИИ\rice-359169_1.ti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76672"/>
            <a:ext cx="4176464" cy="5870547"/>
          </a:xfrm>
          <a:prstGeom prst="rect">
            <a:avLst/>
          </a:prstGeom>
          <a:noFill/>
        </p:spPr>
      </p:pic>
      <p:pic>
        <p:nvPicPr>
          <p:cNvPr id="4099" name="Picture 3" descr="C:\Users\region1.region6\Desktop\ОБУЧАЮЩИЕ ПРЕЗЕНТАЦИИ\rice-wallpaper.ti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4708" y="476672"/>
            <a:ext cx="4081748" cy="5961833"/>
          </a:xfrm>
          <a:prstGeom prst="rect">
            <a:avLst/>
          </a:prstGeom>
          <a:noFill/>
        </p:spPr>
      </p:pic>
      <p:pic>
        <p:nvPicPr>
          <p:cNvPr id="5122" name="Picture 2" descr="C:\Users\region1.region6\Desktop\ОБУЧАЮЩИЕ ПРЕЗЕНТАЦИИ\EIJFFINGER\ricelogo-e14241241903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5733256"/>
            <a:ext cx="2068488" cy="983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Рисунок 14" descr="Eijffinger.gi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812360" y="332656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Users\region1.region6\Desktop\ОБУЧАЮЩИЕ ПРЕЗЕНТАЦИИ\Картинки\EiJffinger-Marcas-Exclusivas-Diseño-Interiores-800x8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0648"/>
            <a:ext cx="5472608" cy="2161471"/>
          </a:xfrm>
          <a:prstGeom prst="rect">
            <a:avLst/>
          </a:prstGeom>
          <a:noFill/>
        </p:spPr>
      </p:pic>
      <p:pic>
        <p:nvPicPr>
          <p:cNvPr id="2053" name="Picture 5" descr="C:\Users\region1.region6\Desktop\ОБУЧАЮЩИЕ ПРЕЗЕНТАЦИИ\Картинки\PI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772816"/>
            <a:ext cx="3888432" cy="4871846"/>
          </a:xfrm>
          <a:prstGeom prst="rect">
            <a:avLst/>
          </a:prstGeom>
          <a:noFill/>
        </p:spPr>
      </p:pic>
      <p:pic>
        <p:nvPicPr>
          <p:cNvPr id="7171" name="Picture 3" descr="C:\Users\region1.region6\Desktop\ОБУЧАЮЩИЕ ПРЕЗЕНТАЦИИ\Артикулы\PipStudio2016-375002_3.tif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49" y="2924944"/>
            <a:ext cx="4787865" cy="34145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egion1.region6\Desktop\ОБУЧАЮЩИЕ ПРЕЗЕНТАЦИИ\Артикулы\PipStudio2016-375036_2.ti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548680"/>
            <a:ext cx="3890774" cy="5904656"/>
          </a:xfrm>
          <a:prstGeom prst="rect">
            <a:avLst/>
          </a:prstGeom>
          <a:noFill/>
        </p:spPr>
      </p:pic>
      <p:pic>
        <p:nvPicPr>
          <p:cNvPr id="5123" name="Picture 3" descr="C:\Users\region1.region6\Desktop\ОБУЧАЮЩИЕ ПРЕЗЕНТАЦИИ\Артикулы\PipStudio2016-375023_2.ti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48680"/>
            <a:ext cx="3890774" cy="5832648"/>
          </a:xfrm>
          <a:prstGeom prst="rect">
            <a:avLst/>
          </a:prstGeom>
          <a:noFill/>
        </p:spPr>
      </p:pic>
      <p:pic>
        <p:nvPicPr>
          <p:cNvPr id="5124" name="Picture 4" descr="C:\Users\region1.region6\Desktop\ОБУЧАЮЩИЕ ПРЕЗЕНТАЦИИ\Картинки\PI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4293096"/>
            <a:ext cx="1933575" cy="2314575"/>
          </a:xfrm>
          <a:prstGeom prst="rect">
            <a:avLst/>
          </a:prstGeom>
          <a:noFill/>
        </p:spPr>
      </p:pic>
      <p:pic>
        <p:nvPicPr>
          <p:cNvPr id="5" name="Рисунок 14" descr="Eijffinger.gif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egion1.region6\Desktop\ОБУЧАЮЩИЕ ПРЕЗЕНТАЦИИ\Картинки\smartpaper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5661248"/>
            <a:ext cx="3744416" cy="1043526"/>
          </a:xfrm>
          <a:prstGeom prst="rect">
            <a:avLst/>
          </a:prstGeom>
          <a:noFill/>
        </p:spPr>
      </p:pic>
      <p:pic>
        <p:nvPicPr>
          <p:cNvPr id="5" name="Picture 6" descr="C:\Users\region1.region6\Desktop\для презентации\PipStudio2016-375034_375035_375030_1.ti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76998"/>
            <a:ext cx="8142357" cy="4940234"/>
          </a:xfrm>
          <a:prstGeom prst="rect">
            <a:avLst/>
          </a:prstGeom>
          <a:noFill/>
        </p:spPr>
      </p:pic>
      <p:pic>
        <p:nvPicPr>
          <p:cNvPr id="6" name="Рисунок 14" descr="Eijffinger.gi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884368" y="188640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14" descr="Eijffinger.g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956376" y="188640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1"/>
            <a:ext cx="4499992" cy="540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C:\Users\region1.region6\Desktop\heimetextil 2019\Eijfinger\20190111_133827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836711"/>
            <a:ext cx="4032448" cy="54259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093296"/>
            <a:ext cx="5472608" cy="432048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latin typeface="Corbel" pitchFamily="34" charset="0"/>
              </a:rPr>
              <a:t>Дистрибуция более чем в 100 стран мира</a:t>
            </a:r>
            <a:endParaRPr lang="ru-RU" sz="1800" dirty="0">
              <a:latin typeface="Corbel" pitchFamily="34" charset="0"/>
            </a:endParaRPr>
          </a:p>
        </p:txBody>
      </p:sp>
      <p:pic>
        <p:nvPicPr>
          <p:cNvPr id="4" name="Рисунок 14" descr="Eijffinger.gi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884368" y="188640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region1.region6\Desktop\ОБУЧАЮЩИЕ ПРЕЗЕНТАЦИИ\HitsForKids-8511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939" y="764704"/>
            <a:ext cx="8821549" cy="5019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1944216" cy="504056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Corbel" pitchFamily="34" charset="0"/>
              </a:rPr>
              <a:t>Проекты</a:t>
            </a:r>
            <a:endParaRPr lang="ru-RU" sz="2400" b="1" dirty="0">
              <a:latin typeface="Corbel" pitchFamily="34" charset="0"/>
            </a:endParaRPr>
          </a:p>
        </p:txBody>
      </p:sp>
      <p:pic>
        <p:nvPicPr>
          <p:cNvPr id="4" name="Рисунок 14" descr="Eijffinger.g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956376" y="188640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51520" y="6309320"/>
            <a:ext cx="2520280" cy="4320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/>
              <a:t>Коллекция </a:t>
            </a:r>
            <a:r>
              <a:rPr lang="en-US" sz="1800" dirty="0" smtClean="0"/>
              <a:t>SCRIPT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8195" name="Picture 3" descr="C:\Users\region1.region6\Desktop\ОБУЧАЮЩИЕ ПРЕЗЕНТАЦИИ\Объекты\10922554_838400032883805_8443956496138049371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92696"/>
            <a:ext cx="8505578" cy="5509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37312"/>
            <a:ext cx="2736304" cy="504056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latin typeface="Corbel" pitchFamily="34" charset="0"/>
              </a:rPr>
              <a:t>Коллекция </a:t>
            </a:r>
            <a:r>
              <a:rPr lang="en-US" sz="1800" dirty="0" err="1" smtClean="0">
                <a:latin typeface="Corbel" pitchFamily="34" charset="0"/>
              </a:rPr>
              <a:t>Lino</a:t>
            </a:r>
            <a:endParaRPr lang="ru-RU" sz="1800" dirty="0">
              <a:latin typeface="Corbel" pitchFamily="34" charset="0"/>
            </a:endParaRPr>
          </a:p>
        </p:txBody>
      </p:sp>
      <p:pic>
        <p:nvPicPr>
          <p:cNvPr id="4" name="Рисунок 14" descr="Eijffinger.g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C:\Users\region1.region6\Desktop\ОБУЧАЮЩИЕ ПРЕЗЕНТАЦИИ\Объекты\34343722_1813876928669439_1047136670559764480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6672"/>
            <a:ext cx="8424936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11560" y="6093296"/>
            <a:ext cx="7488832" cy="432048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ru-RU" sz="1600" b="1" dirty="0" smtClean="0">
                <a:solidFill>
                  <a:srgbClr val="CC7A8E"/>
                </a:solidFill>
                <a:latin typeface="Cambria" pitchFamily="18" charset="0"/>
                <a:ea typeface="+mj-ea"/>
                <a:cs typeface="+mj-cs"/>
              </a:rPr>
              <a:t>1875 </a:t>
            </a:r>
            <a:r>
              <a:rPr lang="ru-RU" sz="1600" b="1" dirty="0" smtClean="0">
                <a:solidFill>
                  <a:srgbClr val="CC7A8E"/>
                </a:solidFill>
                <a:latin typeface="Cambria" pitchFamily="18" charset="0"/>
                <a:ea typeface="+mj-ea"/>
                <a:cs typeface="+mj-cs"/>
              </a:rPr>
              <a:t> Гаага </a:t>
            </a:r>
            <a:r>
              <a:rPr lang="ru-RU" sz="1500" dirty="0" smtClean="0">
                <a:latin typeface="Corbel" pitchFamily="34" charset="0"/>
              </a:rPr>
              <a:t>Открытие </a:t>
            </a:r>
            <a:r>
              <a:rPr lang="ru-RU" sz="1500" dirty="0" smtClean="0">
                <a:latin typeface="Corbel" pitchFamily="34" charset="0"/>
              </a:rPr>
              <a:t>магазина напротив королевского дворца </a:t>
            </a:r>
            <a:r>
              <a:rPr lang="ru-RU" sz="1500" dirty="0" err="1" smtClean="0">
                <a:latin typeface="Corbel" pitchFamily="34" charset="0"/>
              </a:rPr>
              <a:t>Нордейнде</a:t>
            </a:r>
            <a:endParaRPr lang="ru-RU" sz="1500" dirty="0">
              <a:solidFill>
                <a:srgbClr val="CC7A8E"/>
              </a:solidFill>
              <a:latin typeface="Corbel" pitchFamily="34" charset="0"/>
              <a:ea typeface="+mj-ea"/>
              <a:cs typeface="+mj-cs"/>
            </a:endParaRPr>
          </a:p>
        </p:txBody>
      </p:sp>
      <p:pic>
        <p:nvPicPr>
          <p:cNvPr id="14339" name="Рисунок 14" descr="Eijffinger.g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956376" y="188640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region1.region6\Desktop\ОБУЧАЮЩИЕ ПРЕЗЕНТАЦИИ\Картинки\s1200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0688"/>
            <a:ext cx="8424936" cy="53911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egion1.region6\Desktop\4444\eijffinger--15640384355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6672"/>
            <a:ext cx="5040560" cy="5332140"/>
          </a:xfrm>
          <a:prstGeom prst="rect">
            <a:avLst/>
          </a:prstGeom>
          <a:noFill/>
        </p:spPr>
      </p:pic>
      <p:pic>
        <p:nvPicPr>
          <p:cNvPr id="3075" name="Picture 3" descr="C:\Users\region1.region6\Desktop\4444\eijffinger-15640385550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546286"/>
            <a:ext cx="2952328" cy="2919605"/>
          </a:xfrm>
          <a:prstGeom prst="rect">
            <a:avLst/>
          </a:prstGeom>
          <a:noFill/>
        </p:spPr>
      </p:pic>
      <p:pic>
        <p:nvPicPr>
          <p:cNvPr id="3076" name="Picture 4" descr="C:\Users\region1.region6\Desktop\4444\eijffinger-15640383358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573016"/>
            <a:ext cx="2952328" cy="2952328"/>
          </a:xfrm>
          <a:prstGeom prst="rect">
            <a:avLst/>
          </a:prstGeom>
          <a:noFill/>
        </p:spPr>
      </p:pic>
      <p:pic>
        <p:nvPicPr>
          <p:cNvPr id="7" name="Рисунок 14" descr="Eijffinger.gif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9512" y="6309320"/>
            <a:ext cx="4032448" cy="432048"/>
          </a:xfrm>
        </p:spPr>
        <p:txBody>
          <a:bodyPr>
            <a:noAutofit/>
          </a:bodyPr>
          <a:lstStyle/>
          <a:p>
            <a:pPr algn="l"/>
            <a:r>
              <a:rPr lang="ru-RU" sz="1800" dirty="0" smtClean="0">
                <a:latin typeface="Corbel" pitchFamily="34" charset="0"/>
              </a:rPr>
              <a:t>Коллекция </a:t>
            </a:r>
            <a:r>
              <a:rPr lang="en-US" sz="1800" dirty="0" smtClean="0">
                <a:latin typeface="Corbel" pitchFamily="34" charset="0"/>
              </a:rPr>
              <a:t>Masterpiece</a:t>
            </a:r>
            <a:endParaRPr lang="ru-RU" sz="1800" dirty="0">
              <a:latin typeface="Corbel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381328"/>
            <a:ext cx="4032448" cy="360040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latin typeface="Corbel" pitchFamily="34" charset="0"/>
              </a:rPr>
              <a:t>Коллекция </a:t>
            </a:r>
            <a:r>
              <a:rPr lang="en-US" sz="2400" dirty="0" smtClean="0">
                <a:latin typeface="Corbel" pitchFamily="34" charset="0"/>
              </a:rPr>
              <a:t>Masterpiece</a:t>
            </a:r>
            <a:endParaRPr lang="ru-RU" sz="2400" dirty="0">
              <a:latin typeface="Corbel" pitchFamily="34" charset="0"/>
            </a:endParaRPr>
          </a:p>
        </p:txBody>
      </p:sp>
      <p:pic>
        <p:nvPicPr>
          <p:cNvPr id="4" name="Рисунок 14" descr="Eijffinger.gi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080375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region1.region6\Desktop\ОБУЧАЮЩИЕ ПРЕЗЕНТАЦИИ\Объекты\21728939_1544626505594484_1050872290510992584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192" y="476672"/>
            <a:ext cx="8909808" cy="59029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4208" y="6165304"/>
            <a:ext cx="2448272" cy="436910"/>
          </a:xfrm>
        </p:spPr>
        <p:txBody>
          <a:bodyPr>
            <a:noAutofit/>
          </a:bodyPr>
          <a:lstStyle/>
          <a:p>
            <a:pPr algn="l"/>
            <a:r>
              <a:rPr lang="ru-RU" sz="1800" dirty="0" smtClean="0"/>
              <a:t>Коллекция </a:t>
            </a:r>
            <a:r>
              <a:rPr lang="en-US" sz="1800" dirty="0" smtClean="0"/>
              <a:t>Vivid</a:t>
            </a:r>
            <a:endParaRPr lang="ru-RU" sz="1800" dirty="0"/>
          </a:p>
        </p:txBody>
      </p:sp>
      <p:pic>
        <p:nvPicPr>
          <p:cNvPr id="2050" name="Picture 2" descr="C:\Users\region1.region6\Desktop\4444\eijffinger--15625800850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48680"/>
            <a:ext cx="6123347" cy="5904656"/>
          </a:xfrm>
          <a:prstGeom prst="rect">
            <a:avLst/>
          </a:prstGeom>
          <a:noFill/>
        </p:spPr>
      </p:pic>
      <p:pic>
        <p:nvPicPr>
          <p:cNvPr id="5" name="Рисунок 14" descr="Eijffinger.gi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region1.region6\Desktop\4444\eijffinger--15625800847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196752"/>
            <a:ext cx="2771800" cy="277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37312"/>
            <a:ext cx="2016224" cy="288032"/>
          </a:xfrm>
        </p:spPr>
        <p:txBody>
          <a:bodyPr>
            <a:noAutofit/>
          </a:bodyPr>
          <a:lstStyle/>
          <a:p>
            <a:pPr algn="l"/>
            <a:r>
              <a:rPr lang="ru-RU" sz="1800" dirty="0" smtClean="0">
                <a:latin typeface="Corbel" pitchFamily="34" charset="0"/>
              </a:rPr>
              <a:t>Коллекция </a:t>
            </a:r>
            <a:r>
              <a:rPr lang="en-US" sz="1800" dirty="0" err="1" smtClean="0">
                <a:latin typeface="Corbel" pitchFamily="34" charset="0"/>
              </a:rPr>
              <a:t>Lino</a:t>
            </a:r>
            <a:endParaRPr lang="ru-RU" sz="1800" dirty="0">
              <a:latin typeface="Corbel" pitchFamily="34" charset="0"/>
            </a:endParaRPr>
          </a:p>
        </p:txBody>
      </p:sp>
      <p:pic>
        <p:nvPicPr>
          <p:cNvPr id="4" name="Рисунок 14" descr="Eijffinger.g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080375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C:\Users\region1.region6\Desktop\ОБУЧАЮЩИЕ ПРЕЗЕНТАЦИИ\Объекты\22894194_1591052254285242_3914431897620495907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20688"/>
            <a:ext cx="4253458" cy="5895975"/>
          </a:xfrm>
          <a:prstGeom prst="rect">
            <a:avLst/>
          </a:prstGeom>
          <a:noFill/>
        </p:spPr>
      </p:pic>
      <p:pic>
        <p:nvPicPr>
          <p:cNvPr id="11268" name="Picture 4" descr="C:\Users\region1.region6\Desktop\ОБУЧАЮЩИЕ ПРЕЗЕНТАЦИИ\Объекты\21687082_1552736481450153_53890555674912797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1" y="548680"/>
            <a:ext cx="4176465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021288"/>
            <a:ext cx="4320480" cy="432048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latin typeface="Corbel" pitchFamily="34" charset="0"/>
              </a:rPr>
              <a:t>Коллекция </a:t>
            </a:r>
            <a:r>
              <a:rPr lang="en-US" sz="1800" dirty="0" smtClean="0">
                <a:latin typeface="Corbel" pitchFamily="34" charset="0"/>
              </a:rPr>
              <a:t>Atlantic</a:t>
            </a:r>
            <a:r>
              <a:rPr lang="ru-RU" sz="1800" dirty="0" smtClean="0">
                <a:latin typeface="Corbel" pitchFamily="34" charset="0"/>
              </a:rPr>
              <a:t>  </a:t>
            </a:r>
            <a:r>
              <a:rPr lang="en-US" sz="1800" dirty="0" smtClean="0">
                <a:latin typeface="Corbel" pitchFamily="34" charset="0"/>
              </a:rPr>
              <a:t> </a:t>
            </a:r>
            <a:r>
              <a:rPr lang="ru-RU" sz="1800" dirty="0" smtClean="0">
                <a:latin typeface="Corbel" pitchFamily="34" charset="0"/>
              </a:rPr>
              <a:t>г. Москва</a:t>
            </a:r>
            <a:endParaRPr lang="ru-RU" sz="1800" dirty="0">
              <a:latin typeface="Corbel" pitchFamily="34" charset="0"/>
            </a:endParaRPr>
          </a:p>
        </p:txBody>
      </p:sp>
      <p:pic>
        <p:nvPicPr>
          <p:cNvPr id="4" name="Рисунок 14" descr="Eijffinger.g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Users\region1.region6\Desktop\ОБУЧАЮЩИЕ ПРЕЗЕНТАЦИИ\Объекты\Москва Atlant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80728"/>
            <a:ext cx="8842378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381328"/>
            <a:ext cx="3672408" cy="360040"/>
          </a:xfrm>
        </p:spPr>
        <p:txBody>
          <a:bodyPr>
            <a:noAutofit/>
          </a:bodyPr>
          <a:lstStyle/>
          <a:p>
            <a:pPr algn="l"/>
            <a:r>
              <a:rPr lang="en-US" sz="1800" dirty="0" smtClean="0">
                <a:latin typeface="Corbel" pitchFamily="34" charset="0"/>
              </a:rPr>
              <a:t>Venue </a:t>
            </a:r>
            <a:r>
              <a:rPr lang="ru-RU" sz="1800" dirty="0" smtClean="0">
                <a:latin typeface="Corbel" pitchFamily="34" charset="0"/>
              </a:rPr>
              <a:t>и </a:t>
            </a:r>
            <a:r>
              <a:rPr lang="en-US" sz="1800" dirty="0" smtClean="0">
                <a:latin typeface="Corbel" pitchFamily="34" charset="0"/>
              </a:rPr>
              <a:t>Stripes </a:t>
            </a:r>
            <a:r>
              <a:rPr lang="ru-RU" sz="1800" dirty="0" smtClean="0">
                <a:latin typeface="Corbel" pitchFamily="34" charset="0"/>
              </a:rPr>
              <a:t>г. Санкт-Петербург</a:t>
            </a:r>
            <a:endParaRPr lang="ru-RU" sz="1800" dirty="0">
              <a:latin typeface="Corbel" pitchFamily="34" charset="0"/>
            </a:endParaRPr>
          </a:p>
        </p:txBody>
      </p:sp>
      <p:pic>
        <p:nvPicPr>
          <p:cNvPr id="4" name="Рисунок 14" descr="Eijffinger.g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884368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C:\Users\region1.region6\Desktop\ОБУЧАЮЩИЕ ПРЕЗЕНТАЦИИ\Объекты\Санкт_Петербург Strip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20688"/>
            <a:ext cx="4265755" cy="5832648"/>
          </a:xfrm>
          <a:prstGeom prst="rect">
            <a:avLst/>
          </a:prstGeom>
          <a:noFill/>
        </p:spPr>
      </p:pic>
      <p:pic>
        <p:nvPicPr>
          <p:cNvPr id="12291" name="Picture 3" descr="C:\Users\region1.region6\Desktop\ОБУЧАЮЩИЕ ПРЕЗЕНТАЦИИ\Объекты\Санкт_Петербург Venue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4320480" cy="60475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AD club - Lausanne. Deco6tem in Lausanne.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09162" y="548680"/>
            <a:ext cx="4027650" cy="604867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MAD club - Lausanne. Deco6tem in Lausanne.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9100" y="764704"/>
            <a:ext cx="4949536" cy="345638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14" descr="Eijffinger.gif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23528" y="6021288"/>
            <a:ext cx="432048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dirty="0" smtClean="0">
                <a:latin typeface="Corbel" pitchFamily="34" charset="0"/>
              </a:rPr>
              <a:t>Клуб MAD в Лозанне (Швейцария),</a:t>
            </a:r>
            <a:br>
              <a:rPr lang="ru-RU" dirty="0" smtClean="0">
                <a:latin typeface="Corbel" pitchFamily="34" charset="0"/>
              </a:rPr>
            </a:br>
            <a:r>
              <a:rPr lang="ru-RU" dirty="0" smtClean="0">
                <a:latin typeface="Corbel" pitchFamily="34" charset="0"/>
              </a:rPr>
              <a:t>Коллекция </a:t>
            </a:r>
            <a:r>
              <a:rPr lang="en-US" dirty="0" err="1" smtClean="0">
                <a:latin typeface="Corbel" pitchFamily="34" charset="0"/>
              </a:rPr>
              <a:t>Venu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rbel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37312"/>
            <a:ext cx="3600400" cy="43691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Офис </a:t>
            </a:r>
            <a:r>
              <a:rPr lang="en-US" sz="1800" dirty="0" smtClean="0"/>
              <a:t>Google </a:t>
            </a:r>
            <a:r>
              <a:rPr lang="ru-RU" sz="1800" dirty="0" smtClean="0"/>
              <a:t>коллекция </a:t>
            </a:r>
            <a:r>
              <a:rPr lang="en-US" sz="1800" dirty="0" smtClean="0"/>
              <a:t>Club</a:t>
            </a:r>
            <a:endParaRPr lang="ru-RU" sz="1800" dirty="0"/>
          </a:p>
        </p:txBody>
      </p:sp>
      <p:pic>
        <p:nvPicPr>
          <p:cNvPr id="1026" name="Picture 2" descr="C:\Users\region1.region6\Desktop\4444\eijffinger-1564038723789.jpg"/>
          <p:cNvPicPr>
            <a:picLocks noChangeAspect="1" noChangeArrowheads="1"/>
          </p:cNvPicPr>
          <p:nvPr/>
        </p:nvPicPr>
        <p:blipFill>
          <a:blip r:embed="rId2" cstate="print"/>
          <a:srcRect r="-1250" b="8064"/>
          <a:stretch>
            <a:fillRect/>
          </a:stretch>
        </p:blipFill>
        <p:spPr bwMode="auto">
          <a:xfrm>
            <a:off x="683568" y="260648"/>
            <a:ext cx="7200800" cy="5954388"/>
          </a:xfrm>
          <a:prstGeom prst="rect">
            <a:avLst/>
          </a:prstGeom>
          <a:noFill/>
        </p:spPr>
      </p:pic>
      <p:pic>
        <p:nvPicPr>
          <p:cNvPr id="5" name="Рисунок 14" descr="Eijffinger.gi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309320"/>
            <a:ext cx="6624736" cy="360040"/>
          </a:xfrm>
        </p:spPr>
        <p:txBody>
          <a:bodyPr>
            <a:noAutofit/>
          </a:bodyPr>
          <a:lstStyle/>
          <a:p>
            <a:pPr algn="l"/>
            <a:r>
              <a:rPr lang="en-US" sz="1800" dirty="0" err="1" smtClean="0">
                <a:latin typeface="Corbel" pitchFamily="34" charset="0"/>
              </a:rPr>
              <a:t>Maison</a:t>
            </a:r>
            <a:r>
              <a:rPr lang="en-US" sz="1800" dirty="0" smtClean="0">
                <a:latin typeface="Corbel" pitchFamily="34" charset="0"/>
              </a:rPr>
              <a:t> Objet 2018</a:t>
            </a:r>
            <a:r>
              <a:rPr lang="ru-RU" sz="1800" dirty="0" smtClean="0">
                <a:latin typeface="Corbel" pitchFamily="34" charset="0"/>
              </a:rPr>
              <a:t> фабрика мебели </a:t>
            </a:r>
            <a:r>
              <a:rPr lang="en-US" sz="1800" dirty="0" smtClean="0">
                <a:latin typeface="Corbel" pitchFamily="34" charset="0"/>
              </a:rPr>
              <a:t>SITS /</a:t>
            </a:r>
            <a:r>
              <a:rPr lang="ru-RU" sz="1800" dirty="0" smtClean="0">
                <a:latin typeface="Corbel" pitchFamily="34" charset="0"/>
              </a:rPr>
              <a:t>Польша/</a:t>
            </a:r>
            <a:r>
              <a:rPr lang="en-US" sz="1800" dirty="0" smtClean="0">
                <a:latin typeface="Corbel" pitchFamily="34" charset="0"/>
              </a:rPr>
              <a:t>, Masterpiece</a:t>
            </a:r>
            <a:endParaRPr lang="ru-RU" sz="1800" dirty="0">
              <a:latin typeface="Corbel" pitchFamily="34" charset="0"/>
            </a:endParaRPr>
          </a:p>
        </p:txBody>
      </p:sp>
      <p:pic>
        <p:nvPicPr>
          <p:cNvPr id="4" name="Рисунок 14" descr="Eijffinger.g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region1.region6\Desktop\ОБУЧАЮЩИЕ ПРЕЗЕНТАЦИИ\Картинки\Screenshot_20181108-133049_Instagr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92696"/>
            <a:ext cx="8352928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237312"/>
            <a:ext cx="2088232" cy="508918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/>
              <a:t>Коллекция </a:t>
            </a:r>
            <a:r>
              <a:rPr lang="en-US" sz="1800" dirty="0" smtClean="0"/>
              <a:t>Rice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1306488" cy="13967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region1.region6\Desktop\ОБУЧАЮЩИЕ ПРЕЗЕНТАЦИИ\EIJFFINGER\Объекты\интерьеры Eijffinger Европа\40604766_1952783488112115_429707337616326656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3053315" cy="4392488"/>
          </a:xfrm>
          <a:prstGeom prst="rect">
            <a:avLst/>
          </a:prstGeom>
          <a:noFill/>
        </p:spPr>
      </p:pic>
      <p:pic>
        <p:nvPicPr>
          <p:cNvPr id="6147" name="Picture 3" descr="C:\Users\region1.region6\Desktop\ОБУЧАЮЩИЕ ПРЕЗЕНТАЦИИ\EIJFFINGER\Объекты\интерьеры Eijffinger Европа\40647528_1952783508112113_3748246881528971264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196752"/>
            <a:ext cx="2786976" cy="4392488"/>
          </a:xfrm>
          <a:prstGeom prst="rect">
            <a:avLst/>
          </a:prstGeom>
          <a:noFill/>
        </p:spPr>
      </p:pic>
      <p:pic>
        <p:nvPicPr>
          <p:cNvPr id="6" name="Рисунок 14" descr="Eijffinger.gi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C:\Users\region1.region6\Desktop\4444\eijffinger--15640389324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764704"/>
            <a:ext cx="2654152" cy="3086200"/>
          </a:xfrm>
          <a:prstGeom prst="rect">
            <a:avLst/>
          </a:prstGeom>
          <a:noFill/>
        </p:spPr>
      </p:pic>
      <p:pic>
        <p:nvPicPr>
          <p:cNvPr id="6149" name="Picture 5" descr="C:\Users\region1.region6\Desktop\4444\eijffinger--15640389321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3933056"/>
            <a:ext cx="2726160" cy="2726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79512" y="1556792"/>
            <a:ext cx="1297409" cy="2808312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ru-RU" sz="1600" b="1" dirty="0" smtClean="0">
                <a:solidFill>
                  <a:srgbClr val="CC7A8E"/>
                </a:solidFill>
                <a:latin typeface="Cambria" pitchFamily="18" charset="0"/>
                <a:ea typeface="+mj-ea"/>
                <a:cs typeface="+mj-cs"/>
              </a:rPr>
              <a:t>1882 </a:t>
            </a:r>
          </a:p>
          <a:p>
            <a:pPr eaLnBrk="0" hangingPunct="0">
              <a:defRPr/>
            </a:pPr>
            <a:r>
              <a:rPr lang="ru-RU" sz="1600" dirty="0" smtClean="0">
                <a:latin typeface="Corbel" pitchFamily="34" charset="0"/>
              </a:rPr>
              <a:t>Переезд в новый салона на самую популярную торговую улицу  </a:t>
            </a:r>
            <a:r>
              <a:rPr lang="ru-RU" sz="1600" dirty="0" err="1" smtClean="0">
                <a:latin typeface="Corbel" pitchFamily="34" charset="0"/>
              </a:rPr>
              <a:t>Hoog</a:t>
            </a:r>
            <a:r>
              <a:rPr lang="ru-RU" sz="1600" dirty="0" smtClean="0">
                <a:latin typeface="Corbel" pitchFamily="34" charset="0"/>
              </a:rPr>
              <a:t> </a:t>
            </a:r>
            <a:r>
              <a:rPr lang="ru-RU" sz="1600" dirty="0" err="1" smtClean="0">
                <a:latin typeface="Corbel" pitchFamily="34" charset="0"/>
              </a:rPr>
              <a:t>Westeinde</a:t>
            </a:r>
            <a:endParaRPr lang="ru-RU" sz="1600" dirty="0">
              <a:solidFill>
                <a:srgbClr val="CC7A8E"/>
              </a:solidFill>
              <a:latin typeface="Corbel" pitchFamily="34" charset="0"/>
            </a:endParaRPr>
          </a:p>
        </p:txBody>
      </p:sp>
      <p:pic>
        <p:nvPicPr>
          <p:cNvPr id="14339" name="Рисунок 14" descr="Eijffinger.gif"/>
          <p:cNvPicPr>
            <a:picLocks noChangeAspect="1"/>
          </p:cNvPicPr>
          <p:nvPr/>
        </p:nvPicPr>
        <p:blipFill>
          <a:blip r:embed="rId2" cstate="screen">
            <a:lum contrast="10000"/>
          </a:blip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region1.region6\Desktop\Презентации\ОБОЙКИН\eijffinger-HIStory-1882.jp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475656" y="915266"/>
            <a:ext cx="7515836" cy="54660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165304"/>
            <a:ext cx="3312368" cy="508918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/>
              <a:t>Коллекция </a:t>
            </a:r>
            <a:r>
              <a:rPr lang="en-US" sz="1800" dirty="0" smtClean="0"/>
              <a:t>Resource</a:t>
            </a:r>
            <a:endParaRPr lang="ru-RU" sz="1800" dirty="0"/>
          </a:p>
        </p:txBody>
      </p:sp>
      <p:pic>
        <p:nvPicPr>
          <p:cNvPr id="7170" name="Picture 2" descr="C:\Users\region1.region6\Desktop\4444\eijffinger-15640386026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4680520" cy="5023501"/>
          </a:xfrm>
          <a:prstGeom prst="rect">
            <a:avLst/>
          </a:prstGeom>
          <a:noFill/>
        </p:spPr>
      </p:pic>
      <p:pic>
        <p:nvPicPr>
          <p:cNvPr id="7171" name="Picture 3" descr="C:\Users\region1.region6\Desktop\4444\eijffinger-15640390817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620688"/>
            <a:ext cx="3974841" cy="5040560"/>
          </a:xfrm>
          <a:prstGeom prst="rect">
            <a:avLst/>
          </a:prstGeom>
          <a:noFill/>
        </p:spPr>
      </p:pic>
      <p:pic>
        <p:nvPicPr>
          <p:cNvPr id="6" name="Рисунок 14" descr="Eijffinger.gi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37312"/>
            <a:ext cx="2304256" cy="490066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/>
              <a:t>Коллекция </a:t>
            </a:r>
            <a:r>
              <a:rPr lang="en-US" sz="1800" dirty="0" smtClean="0"/>
              <a:t>Whisper</a:t>
            </a:r>
            <a:endParaRPr lang="ru-RU" sz="1800" dirty="0"/>
          </a:p>
        </p:txBody>
      </p:sp>
      <p:pic>
        <p:nvPicPr>
          <p:cNvPr id="8194" name="Picture 2" descr="C:\Users\region1.region6\Desktop\4444\eijffinger-15640384131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32656"/>
            <a:ext cx="6192688" cy="5976664"/>
          </a:xfrm>
          <a:prstGeom prst="rect">
            <a:avLst/>
          </a:prstGeom>
          <a:noFill/>
        </p:spPr>
      </p:pic>
      <p:pic>
        <p:nvPicPr>
          <p:cNvPr id="5" name="Рисунок 14" descr="Eijffinger.gi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237312"/>
            <a:ext cx="7416824" cy="508918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/>
              <a:t>Коллекция </a:t>
            </a:r>
            <a:r>
              <a:rPr lang="en-US" sz="2000" dirty="0" err="1" smtClean="0"/>
              <a:t>Geonature</a:t>
            </a:r>
            <a:r>
              <a:rPr lang="ru-RU" sz="2000" dirty="0" smtClean="0"/>
              <a:t>, жилой объект и стенд на выставке </a:t>
            </a:r>
            <a:r>
              <a:rPr lang="en-US" sz="2000" dirty="0" err="1" smtClean="0"/>
              <a:t>Heimetextil</a:t>
            </a:r>
            <a:r>
              <a:rPr lang="en-US" sz="2000" dirty="0" smtClean="0"/>
              <a:t> </a:t>
            </a:r>
            <a:r>
              <a:rPr lang="en-US" sz="1800" dirty="0" smtClean="0"/>
              <a:t>2019</a:t>
            </a:r>
            <a:endParaRPr lang="ru-RU" sz="1800" dirty="0"/>
          </a:p>
        </p:txBody>
      </p:sp>
      <p:pic>
        <p:nvPicPr>
          <p:cNvPr id="4098" name="Picture 2" descr="C:\Users\region1.region6\Desktop\4444\eijffinger--1564038358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48680"/>
            <a:ext cx="5400600" cy="5400600"/>
          </a:xfrm>
          <a:prstGeom prst="rect">
            <a:avLst/>
          </a:prstGeom>
          <a:noFill/>
        </p:spPr>
      </p:pic>
      <p:pic>
        <p:nvPicPr>
          <p:cNvPr id="5" name="Picture 3" descr="D:\heimetextil 2019\Textile\20190111_0956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745" y="548680"/>
            <a:ext cx="3448493" cy="5472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14" descr="Eijffinger.gif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165304"/>
            <a:ext cx="2592288" cy="508918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/>
              <a:t>Коллекция </a:t>
            </a:r>
            <a:r>
              <a:rPr lang="en-US" sz="1800" dirty="0" smtClean="0"/>
              <a:t>Stripes</a:t>
            </a:r>
            <a:endParaRPr lang="ru-RU" sz="1800" dirty="0"/>
          </a:p>
        </p:txBody>
      </p:sp>
      <p:pic>
        <p:nvPicPr>
          <p:cNvPr id="9218" name="Picture 2" descr="C:\Users\region1.region6\Desktop\4444\eijffinger--15512777147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60648"/>
            <a:ext cx="6408712" cy="5897331"/>
          </a:xfrm>
          <a:prstGeom prst="rect">
            <a:avLst/>
          </a:prstGeom>
          <a:noFill/>
        </p:spPr>
      </p:pic>
      <p:pic>
        <p:nvPicPr>
          <p:cNvPr id="5" name="Рисунок 14" descr="Eijffinger.gi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956376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25000_657441324313011_762192388_n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2771800" y="476672"/>
            <a:ext cx="3888432" cy="50992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5856" y="594928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>
                <a:hlinkClick r:id="rId3"/>
              </a:rPr>
              <a:t>www.eijffinger.com</a:t>
            </a:r>
            <a:endParaRPr lang="ru-RU" b="1" u="sng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22263" y="1484784"/>
            <a:ext cx="1513433" cy="3168352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ru-RU" sz="1600" b="1" dirty="0" smtClean="0">
                <a:solidFill>
                  <a:srgbClr val="CC7A8E"/>
                </a:solidFill>
                <a:latin typeface="Cambria" pitchFamily="18" charset="0"/>
                <a:ea typeface="+mj-ea"/>
                <a:cs typeface="+mj-cs"/>
              </a:rPr>
              <a:t>18</a:t>
            </a:r>
            <a:r>
              <a:rPr lang="en-US" sz="1600" b="1" dirty="0" smtClean="0">
                <a:solidFill>
                  <a:srgbClr val="CC7A8E"/>
                </a:solidFill>
                <a:latin typeface="Cambria" pitchFamily="18" charset="0"/>
                <a:ea typeface="+mj-ea"/>
                <a:cs typeface="+mj-cs"/>
              </a:rPr>
              <a:t>97 </a:t>
            </a:r>
            <a:endParaRPr lang="ru-RU" sz="1600" b="1" dirty="0" smtClean="0">
              <a:solidFill>
                <a:srgbClr val="CC7A8E"/>
              </a:solidFill>
              <a:latin typeface="Cambria" pitchFamily="18" charset="0"/>
              <a:ea typeface="+mj-ea"/>
              <a:cs typeface="+mj-cs"/>
            </a:endParaRPr>
          </a:p>
          <a:p>
            <a:pPr eaLnBrk="0" hangingPunct="0">
              <a:defRPr/>
            </a:pPr>
            <a:r>
              <a:rPr lang="ru-RU" sz="1500" dirty="0" smtClean="0">
                <a:latin typeface="Corbel" pitchFamily="34" charset="0"/>
              </a:rPr>
              <a:t>Получают знак отличия «Поставщик для ее величества </a:t>
            </a:r>
            <a:r>
              <a:rPr lang="ru-RU" sz="1500" dirty="0" err="1" smtClean="0">
                <a:latin typeface="Corbel" pitchFamily="34" charset="0"/>
              </a:rPr>
              <a:t>королевы-консорта</a:t>
            </a:r>
            <a:r>
              <a:rPr lang="ru-RU" sz="1500" dirty="0" smtClean="0">
                <a:latin typeface="Corbel" pitchFamily="34" charset="0"/>
              </a:rPr>
              <a:t> Эммы»</a:t>
            </a:r>
            <a:endParaRPr lang="ru-RU" sz="1500" dirty="0">
              <a:solidFill>
                <a:srgbClr val="CC7A8E"/>
              </a:solidFill>
              <a:latin typeface="Corbel" pitchFamily="34" charset="0"/>
            </a:endParaRPr>
          </a:p>
        </p:txBody>
      </p:sp>
      <p:pic>
        <p:nvPicPr>
          <p:cNvPr id="14339" name="Рисунок 14" descr="Eijffinger.g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884368" y="116632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C:\Users\region1.region6\Desktop\ОБУЧАЮЩИЕ ПРЕЗЕНТАЦИИ\eijffinger-logo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581128"/>
            <a:ext cx="3240360" cy="1489965"/>
          </a:xfrm>
          <a:prstGeom prst="rect">
            <a:avLst/>
          </a:prstGeom>
          <a:noFill/>
        </p:spPr>
      </p:pic>
      <p:pic>
        <p:nvPicPr>
          <p:cNvPr id="10242" name="Picture 2" descr="C:\Users\region1.region6\Desktop\ОБУЧАЮЩИЕ ПРЕЗЕНТАЦИИ\8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9" y="548680"/>
            <a:ext cx="5472608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39552" y="6021288"/>
            <a:ext cx="4320480" cy="432048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ru-RU" sz="1600" b="1" dirty="0" smtClean="0">
                <a:solidFill>
                  <a:srgbClr val="CC7A8E"/>
                </a:solidFill>
                <a:latin typeface="Cambria" pitchFamily="18" charset="0"/>
                <a:ea typeface="+mj-ea"/>
                <a:cs typeface="+mj-cs"/>
              </a:rPr>
              <a:t>1918 </a:t>
            </a:r>
            <a:r>
              <a:rPr lang="ru-RU" sz="1600" b="1" dirty="0" smtClean="0">
                <a:solidFill>
                  <a:srgbClr val="CC7A8E"/>
                </a:solidFill>
                <a:latin typeface="Cambria" pitchFamily="18" charset="0"/>
                <a:ea typeface="+mj-ea"/>
                <a:cs typeface="+mj-cs"/>
              </a:rPr>
              <a:t> </a:t>
            </a:r>
            <a:r>
              <a:rPr lang="ru-RU" sz="1600" dirty="0" smtClean="0"/>
              <a:t> </a:t>
            </a:r>
            <a:r>
              <a:rPr lang="ru-RU" sz="1600" dirty="0" smtClean="0">
                <a:latin typeface="Corbel" pitchFamily="34" charset="0"/>
              </a:rPr>
              <a:t>переезжают в новое здание в Гааге</a:t>
            </a:r>
            <a:endParaRPr lang="ru-RU" sz="1600" dirty="0">
              <a:solidFill>
                <a:srgbClr val="CC7A8E"/>
              </a:solidFill>
              <a:latin typeface="Corbel" pitchFamily="34" charset="0"/>
              <a:ea typeface="+mj-ea"/>
              <a:cs typeface="+mj-cs"/>
            </a:endParaRPr>
          </a:p>
        </p:txBody>
      </p:sp>
      <p:pic>
        <p:nvPicPr>
          <p:cNvPr id="14339" name="Рисунок 14" descr="Eijffinger.g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884368" y="188640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region1.region6\Desktop\ОБУЧАЮЩИЕ ПРЕЗЕНТАЦИИ\от EIJFFINGER\Scan kopie 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20688"/>
            <a:ext cx="8640960" cy="52763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07505" y="1484784"/>
            <a:ext cx="1152128" cy="3024336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ru-RU" sz="1600" b="1" dirty="0" smtClean="0">
                <a:solidFill>
                  <a:srgbClr val="CC7A8E"/>
                </a:solidFill>
                <a:latin typeface="Cambria" pitchFamily="18" charset="0"/>
                <a:ea typeface="+mj-ea"/>
                <a:cs typeface="+mj-cs"/>
              </a:rPr>
              <a:t>1945</a:t>
            </a:r>
          </a:p>
          <a:p>
            <a:pPr eaLnBrk="0" hangingPunct="0">
              <a:defRPr/>
            </a:pPr>
            <a:r>
              <a:rPr lang="ru-RU" sz="1600" dirty="0" smtClean="0">
                <a:latin typeface="Corbel" pitchFamily="34" charset="0"/>
                <a:ea typeface="+mj-ea"/>
                <a:cs typeface="+mj-cs"/>
              </a:rPr>
              <a:t>Переход на оптовый бизнес </a:t>
            </a:r>
          </a:p>
          <a:p>
            <a:pPr eaLnBrk="0" hangingPunct="0">
              <a:defRPr/>
            </a:pPr>
            <a:endParaRPr lang="ru-RU" sz="1600" dirty="0" smtClean="0">
              <a:latin typeface="Corbel" pitchFamily="34" charset="0"/>
              <a:ea typeface="+mj-ea"/>
              <a:cs typeface="+mj-cs"/>
            </a:endParaRPr>
          </a:p>
          <a:p>
            <a:pPr eaLnBrk="0" hangingPunct="0">
              <a:defRPr/>
            </a:pPr>
            <a:endParaRPr lang="ru-RU" sz="1600" dirty="0" smtClean="0">
              <a:latin typeface="Corbel" pitchFamily="34" charset="0"/>
              <a:ea typeface="+mj-ea"/>
              <a:cs typeface="+mj-cs"/>
            </a:endParaRPr>
          </a:p>
          <a:p>
            <a:pPr eaLnBrk="0" hangingPunct="0">
              <a:defRPr/>
            </a:pPr>
            <a:endParaRPr lang="ru-RU" sz="1600" dirty="0" smtClean="0">
              <a:latin typeface="Corbel" pitchFamily="34" charset="0"/>
              <a:ea typeface="+mj-ea"/>
              <a:cs typeface="+mj-cs"/>
            </a:endParaRPr>
          </a:p>
          <a:p>
            <a:pPr eaLnBrk="0" hangingPunct="0">
              <a:defRPr/>
            </a:pPr>
            <a:r>
              <a:rPr lang="ru-RU" sz="1600" dirty="0" smtClean="0">
                <a:solidFill>
                  <a:schemeClr val="accent2"/>
                </a:solidFill>
                <a:latin typeface="Cambria" pitchFamily="18" charset="0"/>
                <a:ea typeface="+mj-ea"/>
                <a:cs typeface="+mj-cs"/>
              </a:rPr>
              <a:t>1955</a:t>
            </a:r>
          </a:p>
          <a:p>
            <a:pPr eaLnBrk="0" hangingPunct="0">
              <a:defRPr/>
            </a:pPr>
            <a:r>
              <a:rPr lang="ru-RU" sz="1600" dirty="0" smtClean="0">
                <a:latin typeface="Corbel" pitchFamily="34" charset="0"/>
                <a:ea typeface="+mj-ea"/>
                <a:cs typeface="+mj-cs"/>
              </a:rPr>
              <a:t>Продажа обоев с </a:t>
            </a:r>
            <a:r>
              <a:rPr lang="ru-RU" sz="1600" dirty="0" err="1" smtClean="0">
                <a:latin typeface="Corbel" pitchFamily="34" charset="0"/>
                <a:ea typeface="+mj-ea"/>
                <a:cs typeface="+mj-cs"/>
              </a:rPr>
              <a:t>принтами</a:t>
            </a:r>
            <a:r>
              <a:rPr lang="ru-RU" sz="1600" dirty="0" smtClean="0">
                <a:latin typeface="Corbel" pitchFamily="34" charset="0"/>
                <a:ea typeface="+mj-ea"/>
                <a:cs typeface="+mj-cs"/>
              </a:rPr>
              <a:t> </a:t>
            </a:r>
          </a:p>
        </p:txBody>
      </p:sp>
      <p:pic>
        <p:nvPicPr>
          <p:cNvPr id="14339" name="Рисунок 14" descr="Eijffinger.gi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884368" y="188640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region1.region6\Desktop\ОБУЧАЮЩИЕ ПРЕЗЕНТАЦИИ\от EIJFFINGER\Scan 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4574" y="1628800"/>
            <a:ext cx="7761143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39552" y="5445224"/>
            <a:ext cx="3240360" cy="648072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ru-RU" sz="1600" b="1" dirty="0" smtClean="0">
                <a:solidFill>
                  <a:srgbClr val="CC7A8E"/>
                </a:solidFill>
                <a:latin typeface="Cambria" pitchFamily="18" charset="0"/>
                <a:ea typeface="+mj-ea"/>
                <a:cs typeface="+mj-cs"/>
              </a:rPr>
              <a:t>1995 </a:t>
            </a:r>
            <a:r>
              <a:rPr lang="ru-RU" sz="1600" dirty="0" smtClean="0">
                <a:latin typeface="Corbel" pitchFamily="34" charset="0"/>
                <a:ea typeface="+mj-ea"/>
                <a:cs typeface="+mj-cs"/>
              </a:rPr>
              <a:t>создание</a:t>
            </a:r>
            <a:r>
              <a:rPr lang="en-US" sz="1600" dirty="0" smtClean="0">
                <a:latin typeface="Corbel" pitchFamily="34" charset="0"/>
                <a:ea typeface="+mj-ea"/>
                <a:cs typeface="+mj-cs"/>
              </a:rPr>
              <a:t> </a:t>
            </a:r>
            <a:r>
              <a:rPr lang="ru-RU" sz="1600" dirty="0" smtClean="0">
                <a:latin typeface="Corbel" pitchFamily="34" charset="0"/>
                <a:ea typeface="+mj-ea"/>
                <a:cs typeface="+mj-cs"/>
              </a:rPr>
              <a:t>собственных </a:t>
            </a:r>
            <a:endParaRPr lang="ru-RU" sz="1600" dirty="0" smtClean="0">
              <a:latin typeface="Corbel" pitchFamily="34" charset="0"/>
              <a:ea typeface="+mj-ea"/>
              <a:cs typeface="+mj-cs"/>
            </a:endParaRPr>
          </a:p>
          <a:p>
            <a:pPr eaLnBrk="0" hangingPunct="0">
              <a:defRPr/>
            </a:pPr>
            <a:r>
              <a:rPr lang="ru-RU" sz="1600" dirty="0" smtClean="0">
                <a:latin typeface="Corbel" pitchFamily="34" charset="0"/>
                <a:ea typeface="+mj-ea"/>
                <a:cs typeface="+mj-cs"/>
              </a:rPr>
              <a:t>коллекций </a:t>
            </a:r>
          </a:p>
        </p:txBody>
      </p:sp>
      <p:pic>
        <p:nvPicPr>
          <p:cNvPr id="14339" name="Рисунок 14" descr="Eijffinger.g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884368" y="188640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region1.region6\Desktop\ОБУЧАЮЩИЕ ПРЕЗЕНТАЦИИ\от EIJFFINGER\atelier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88640"/>
            <a:ext cx="6408711" cy="4209409"/>
          </a:xfrm>
          <a:prstGeom prst="rect">
            <a:avLst/>
          </a:prstGeom>
          <a:noFill/>
        </p:spPr>
      </p:pic>
      <p:pic>
        <p:nvPicPr>
          <p:cNvPr id="11266" name="Picture 2" descr="C:\Users\region1.region6\Desktop\ОБУЧАЮЩИЕ ПРЕЗЕНТАЦИИ\для презентации\Eijffnger из Нидерланжов\20150529_1126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437112"/>
            <a:ext cx="3888432" cy="21872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51520" y="6021288"/>
            <a:ext cx="5472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2"/>
                </a:solidFill>
                <a:latin typeface="Cambria" pitchFamily="18" charset="0"/>
              </a:rPr>
              <a:t>1995</a:t>
            </a:r>
            <a:r>
              <a:rPr lang="ru-RU" sz="1600" dirty="0" smtClean="0">
                <a:latin typeface="Cambria" pitchFamily="18" charset="0"/>
              </a:rPr>
              <a:t> </a:t>
            </a:r>
            <a:r>
              <a:rPr lang="ru-RU" sz="1400" dirty="0" smtClean="0">
                <a:latin typeface="Corbel" pitchFamily="34" charset="0"/>
              </a:rPr>
              <a:t>создание  </a:t>
            </a:r>
            <a:r>
              <a:rPr lang="ru-RU" sz="1400" dirty="0" smtClean="0">
                <a:latin typeface="Corbel" pitchFamily="34" charset="0"/>
              </a:rPr>
              <a:t>своей </a:t>
            </a:r>
            <a:r>
              <a:rPr lang="ru-RU" sz="1400" dirty="0" err="1" smtClean="0">
                <a:latin typeface="Corbel" pitchFamily="34" charset="0"/>
              </a:rPr>
              <a:t>дизайн-студии</a:t>
            </a:r>
            <a:r>
              <a:rPr lang="ru-RU" sz="1400" dirty="0" smtClean="0">
                <a:latin typeface="Corbel" pitchFamily="34" charset="0"/>
              </a:rPr>
              <a:t> </a:t>
            </a:r>
            <a:r>
              <a:rPr lang="en-US" sz="1400" dirty="0" smtClean="0">
                <a:latin typeface="Corbel" pitchFamily="34" charset="0"/>
              </a:rPr>
              <a:t> </a:t>
            </a:r>
            <a:r>
              <a:rPr lang="ru-RU" sz="1400" dirty="0" err="1" smtClean="0">
                <a:latin typeface="Corbel" pitchFamily="34" charset="0"/>
              </a:rPr>
              <a:t>г.Зутермеер</a:t>
            </a:r>
            <a:r>
              <a:rPr lang="ru-RU" sz="1500" dirty="0" smtClean="0">
                <a:latin typeface="Corbel" pitchFamily="34" charset="0"/>
              </a:rPr>
              <a:t> </a:t>
            </a:r>
            <a:endParaRPr lang="ru-RU" sz="1500" dirty="0">
              <a:latin typeface="Corbel" pitchFamily="34" charset="0"/>
            </a:endParaRPr>
          </a:p>
        </p:txBody>
      </p:sp>
      <p:pic>
        <p:nvPicPr>
          <p:cNvPr id="9" name="Рисунок 14" descr="Eijffinger.gi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956376" y="188640"/>
            <a:ext cx="10636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region1.region6\Desktop\ОБУЧАЮЩИЕ ПРЕЗЕНТАЦИИ\от EIJFFINGER\pand-eijffinger_zww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836745"/>
            <a:ext cx="8742461" cy="48564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3033</TotalTime>
  <Words>453</Words>
  <Application>Microsoft Office PowerPoint</Application>
  <PresentationFormat>Экран (4:3)</PresentationFormat>
  <Paragraphs>128</Paragraphs>
  <Slides>44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История и традиции</vt:lpstr>
      <vt:lpstr>Слайд 17</vt:lpstr>
      <vt:lpstr>Слайд 18</vt:lpstr>
      <vt:lpstr>Слайд 19</vt:lpstr>
      <vt:lpstr>Слайд 20</vt:lpstr>
      <vt:lpstr>Узнаваемый стиль</vt:lpstr>
      <vt:lpstr>Слайд 22</vt:lpstr>
      <vt:lpstr>Слайд 23</vt:lpstr>
      <vt:lpstr>Слайд 24</vt:lpstr>
      <vt:lpstr>Слайд 25</vt:lpstr>
      <vt:lpstr>Слайд 26</vt:lpstr>
      <vt:lpstr>Дистрибуция более чем в 100 стран мира</vt:lpstr>
      <vt:lpstr>Проекты</vt:lpstr>
      <vt:lpstr>Коллекция Lino</vt:lpstr>
      <vt:lpstr>Коллекция Masterpiece</vt:lpstr>
      <vt:lpstr>Коллекция Masterpiece</vt:lpstr>
      <vt:lpstr>Коллекция Vivid</vt:lpstr>
      <vt:lpstr>Коллекция Lino</vt:lpstr>
      <vt:lpstr>Коллекция Atlantic   г. Москва</vt:lpstr>
      <vt:lpstr>Venue и Stripes г. Санкт-Петербург</vt:lpstr>
      <vt:lpstr>Слайд 36</vt:lpstr>
      <vt:lpstr>Офис Google коллекция Club</vt:lpstr>
      <vt:lpstr>Maison Objet 2018 фабрика мебели SITS /Польша/, Masterpiece</vt:lpstr>
      <vt:lpstr>Коллекция Rice</vt:lpstr>
      <vt:lpstr>Коллекция Resource</vt:lpstr>
      <vt:lpstr>Коллекция Whisper</vt:lpstr>
      <vt:lpstr>Коллекция Geonature, жилой объект и стенд на выставке Heimetextil 2019</vt:lpstr>
      <vt:lpstr>Коллекция Stripes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region1</cp:lastModifiedBy>
  <cp:revision>441</cp:revision>
  <dcterms:modified xsi:type="dcterms:W3CDTF">2019-07-25T13:24:50Z</dcterms:modified>
</cp:coreProperties>
</file>