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handoutMasterIdLst>
    <p:handoutMasterId r:id="rId61"/>
  </p:handoutMasterIdLst>
  <p:sldIdLst>
    <p:sldId id="256" r:id="rId2"/>
    <p:sldId id="311" r:id="rId3"/>
    <p:sldId id="361" r:id="rId4"/>
    <p:sldId id="308" r:id="rId5"/>
    <p:sldId id="303" r:id="rId6"/>
    <p:sldId id="387" r:id="rId7"/>
    <p:sldId id="388" r:id="rId8"/>
    <p:sldId id="273" r:id="rId9"/>
    <p:sldId id="278" r:id="rId10"/>
    <p:sldId id="274" r:id="rId11"/>
    <p:sldId id="280" r:id="rId12"/>
    <p:sldId id="384" r:id="rId13"/>
    <p:sldId id="316" r:id="rId14"/>
    <p:sldId id="401" r:id="rId15"/>
    <p:sldId id="402" r:id="rId16"/>
    <p:sldId id="403" r:id="rId17"/>
    <p:sldId id="399" r:id="rId18"/>
    <p:sldId id="400" r:id="rId19"/>
    <p:sldId id="321" r:id="rId20"/>
    <p:sldId id="380" r:id="rId21"/>
    <p:sldId id="370" r:id="rId22"/>
    <p:sldId id="371" r:id="rId23"/>
    <p:sldId id="372" r:id="rId24"/>
    <p:sldId id="389" r:id="rId25"/>
    <p:sldId id="374" r:id="rId26"/>
    <p:sldId id="323" r:id="rId27"/>
    <p:sldId id="373" r:id="rId28"/>
    <p:sldId id="324" r:id="rId29"/>
    <p:sldId id="325" r:id="rId30"/>
    <p:sldId id="375" r:id="rId31"/>
    <p:sldId id="376" r:id="rId32"/>
    <p:sldId id="377" r:id="rId33"/>
    <p:sldId id="378" r:id="rId34"/>
    <p:sldId id="379" r:id="rId35"/>
    <p:sldId id="328" r:id="rId36"/>
    <p:sldId id="381" r:id="rId37"/>
    <p:sldId id="390" r:id="rId38"/>
    <p:sldId id="326" r:id="rId39"/>
    <p:sldId id="327" r:id="rId40"/>
    <p:sldId id="385" r:id="rId41"/>
    <p:sldId id="329" r:id="rId42"/>
    <p:sldId id="330" r:id="rId43"/>
    <p:sldId id="347" r:id="rId44"/>
    <p:sldId id="348" r:id="rId45"/>
    <p:sldId id="383" r:id="rId46"/>
    <p:sldId id="382" r:id="rId47"/>
    <p:sldId id="386" r:id="rId48"/>
    <p:sldId id="391" r:id="rId49"/>
    <p:sldId id="392" r:id="rId50"/>
    <p:sldId id="393" r:id="rId51"/>
    <p:sldId id="394" r:id="rId52"/>
    <p:sldId id="396" r:id="rId53"/>
    <p:sldId id="397" r:id="rId54"/>
    <p:sldId id="395" r:id="rId55"/>
    <p:sldId id="398" r:id="rId56"/>
    <p:sldId id="351" r:id="rId57"/>
    <p:sldId id="359" r:id="rId58"/>
    <p:sldId id="404" r:id="rId59"/>
  </p:sldIdLst>
  <p:sldSz cx="9144000" cy="6858000" type="screen4x3"/>
  <p:notesSz cx="6797675" cy="9928225"/>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81172" autoAdjust="0"/>
  </p:normalViewPr>
  <p:slideViewPr>
    <p:cSldViewPr snapToGrid="0">
      <p:cViewPr varScale="1">
        <p:scale>
          <a:sx n="69" d="100"/>
          <a:sy n="69" d="100"/>
        </p:scale>
        <p:origin x="64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D67D969D-C93D-49F4-AC82-51799D0E7A81}" type="datetimeFigureOut">
              <a:rPr lang="nl-BE" smtClean="0"/>
              <a:pPr/>
              <a:t>1/04/2020</a:t>
            </a:fld>
            <a:endParaRPr lang="nl-BE"/>
          </a:p>
        </p:txBody>
      </p:sp>
      <p:sp>
        <p:nvSpPr>
          <p:cNvPr id="4" name="Tijdelijke aanduiding voor voettekst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A095BF28-0126-4F7F-AF88-FD61671F1C75}" type="slidenum">
              <a:rPr lang="nl-BE" smtClean="0"/>
              <a:pPr/>
              <a:t>‹#›</a:t>
            </a:fld>
            <a:endParaRPr lang="nl-BE"/>
          </a:p>
        </p:txBody>
      </p:sp>
    </p:spTree>
    <p:extLst>
      <p:ext uri="{BB962C8B-B14F-4D97-AF65-F5344CB8AC3E}">
        <p14:creationId xmlns:p14="http://schemas.microsoft.com/office/powerpoint/2010/main" val="339332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CC16F1D3-99A1-4594-9B2A-C315709E5A92}" type="datetimeFigureOut">
              <a:rPr lang="nl-BE" smtClean="0"/>
              <a:pPr/>
              <a:t>1/04/2020</a:t>
            </a:fld>
            <a:endParaRPr lang="nl-BE"/>
          </a:p>
        </p:txBody>
      </p:sp>
      <p:sp>
        <p:nvSpPr>
          <p:cNvPr id="4" name="Tijdelijke aanduiding voor dia-afbeelding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B0629AE-CA2C-4835-86D0-765DB9E9157A}" type="slidenum">
              <a:rPr lang="nl-BE" smtClean="0"/>
              <a:pPr/>
              <a:t>‹#›</a:t>
            </a:fld>
            <a:endParaRPr lang="nl-BE"/>
          </a:p>
        </p:txBody>
      </p:sp>
    </p:spTree>
    <p:extLst>
      <p:ext uri="{BB962C8B-B14F-4D97-AF65-F5344CB8AC3E}">
        <p14:creationId xmlns:p14="http://schemas.microsoft.com/office/powerpoint/2010/main" val="3976028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artchive.ru/williammorri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rtchive.ru/williammorri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spc="10" dirty="0">
                <a:solidFill>
                  <a:schemeClr val="tx1"/>
                </a:solidFill>
                <a:latin typeface="+mn-lt"/>
                <a:ea typeface="+mn-ea"/>
                <a:cs typeface="+mn-cs"/>
              </a:rPr>
              <a:t>Represented in over 70 countries, </a:t>
            </a:r>
            <a:r>
              <a:rPr lang="en-US" sz="1200" kern="1200" spc="10" dirty="0" err="1">
                <a:solidFill>
                  <a:schemeClr val="tx1"/>
                </a:solidFill>
                <a:latin typeface="+mn-lt"/>
                <a:ea typeface="+mn-ea"/>
                <a:cs typeface="+mn-cs"/>
              </a:rPr>
              <a:t>Masureel</a:t>
            </a:r>
            <a:r>
              <a:rPr lang="en-US" sz="1200" kern="1200" spc="10" dirty="0">
                <a:solidFill>
                  <a:schemeClr val="tx1"/>
                </a:solidFill>
                <a:latin typeface="+mn-lt"/>
                <a:ea typeface="+mn-ea"/>
                <a:cs typeface="+mn-cs"/>
              </a:rPr>
              <a:t> shares with its clients a passion for landscaping walls with unique materials.</a:t>
            </a:r>
          </a:p>
          <a:p>
            <a:endParaRPr lang="ru-RU" dirty="0"/>
          </a:p>
        </p:txBody>
      </p:sp>
      <p:sp>
        <p:nvSpPr>
          <p:cNvPr id="4" name="Номер слайда 3"/>
          <p:cNvSpPr>
            <a:spLocks noGrp="1"/>
          </p:cNvSpPr>
          <p:nvPr>
            <p:ph type="sldNum" sz="quarter" idx="10"/>
          </p:nvPr>
        </p:nvSpPr>
        <p:spPr/>
        <p:txBody>
          <a:bodyPr/>
          <a:lstStyle/>
          <a:p>
            <a:fld id="{3B0629AE-CA2C-4835-86D0-765DB9E9157A}" type="slidenum">
              <a:rPr lang="nl-BE" smtClean="0"/>
              <a:pPr/>
              <a:t>1</a:t>
            </a:fld>
            <a:endParaRPr lang="nl-BE"/>
          </a:p>
        </p:txBody>
      </p:sp>
    </p:spTree>
    <p:extLst>
      <p:ext uri="{BB962C8B-B14F-4D97-AF65-F5344CB8AC3E}">
        <p14:creationId xmlns:p14="http://schemas.microsoft.com/office/powerpoint/2010/main" val="3128377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Guy </a:t>
            </a:r>
            <a:r>
              <a:rPr lang="en-US" sz="1200" kern="1200" dirty="0" err="1">
                <a:solidFill>
                  <a:schemeClr val="tx1"/>
                </a:solidFill>
                <a:latin typeface="+mn-lt"/>
                <a:ea typeface="+mn-ea"/>
                <a:cs typeface="+mn-cs"/>
              </a:rPr>
              <a:t>Masureel</a:t>
            </a:r>
            <a:r>
              <a:rPr lang="en-US" sz="1200" kern="1200" dirty="0">
                <a:solidFill>
                  <a:schemeClr val="tx1"/>
                </a:solidFill>
                <a:latin typeface="+mn-lt"/>
                <a:ea typeface="+mn-ea"/>
                <a:cs typeface="+mn-cs"/>
              </a:rPr>
              <a:t> takes a step further from the main wallcovering and fabric ranges, and creates an encounter between art and the senses, carefully crafted in the </a:t>
            </a:r>
            <a:r>
              <a:rPr lang="en-US" sz="1200" kern="1200" dirty="0" err="1">
                <a:solidFill>
                  <a:schemeClr val="tx1"/>
                </a:solidFill>
                <a:latin typeface="+mn-lt"/>
                <a:ea typeface="+mn-ea"/>
                <a:cs typeface="+mn-cs"/>
              </a:rPr>
              <a:t>Masureel</a:t>
            </a:r>
            <a:r>
              <a:rPr lang="en-US" sz="1200" kern="1200" dirty="0">
                <a:solidFill>
                  <a:schemeClr val="tx1"/>
                </a:solidFill>
                <a:latin typeface="+mn-lt"/>
                <a:ea typeface="+mn-ea"/>
                <a:cs typeface="+mn-cs"/>
              </a:rPr>
              <a:t> laboratory and on the weaving loom. The exclusive Guy </a:t>
            </a:r>
            <a:r>
              <a:rPr lang="en-US" sz="1200" kern="1200" dirty="0" err="1">
                <a:solidFill>
                  <a:schemeClr val="tx1"/>
                </a:solidFill>
                <a:latin typeface="+mn-lt"/>
                <a:ea typeface="+mn-ea"/>
                <a:cs typeface="+mn-cs"/>
              </a:rPr>
              <a:t>Masureel</a:t>
            </a:r>
            <a:r>
              <a:rPr lang="en-US" sz="1200" kern="1200" dirty="0">
                <a:solidFill>
                  <a:schemeClr val="tx1"/>
                </a:solidFill>
                <a:latin typeface="+mn-lt"/>
                <a:ea typeface="+mn-ea"/>
                <a:cs typeface="+mn-cs"/>
              </a:rPr>
              <a:t> interior is the result of lengths of artistic research and the creative application of ancient techniques, to create its timeless and discrete luxury, its refined presence a gift from the heart.</a:t>
            </a:r>
            <a:endParaRPr lang="nl-BE" sz="12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3B0629AE-CA2C-4835-86D0-765DB9E9157A}" type="slidenum">
              <a:rPr lang="nl-BE" smtClean="0"/>
              <a:pPr/>
              <a:t>18</a:t>
            </a:fld>
            <a:endParaRPr lang="nl-BE"/>
          </a:p>
        </p:txBody>
      </p:sp>
    </p:spTree>
    <p:extLst>
      <p:ext uri="{BB962C8B-B14F-4D97-AF65-F5344CB8AC3E}">
        <p14:creationId xmlns:p14="http://schemas.microsoft.com/office/powerpoint/2010/main" val="3899343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The Zoom collections combine superior quality with budget. Interpreting classic design with contemporary interior trends, they offer a wide range of solutions for any wall in need of a fresh and outspoken touch of elegance. Distilled from </a:t>
            </a:r>
            <a:r>
              <a:rPr lang="en-US" sz="1000" kern="1200" dirty="0" err="1">
                <a:solidFill>
                  <a:schemeClr val="tx1"/>
                </a:solidFill>
                <a:latin typeface="+mn-lt"/>
                <a:ea typeface="+mn-ea"/>
                <a:cs typeface="+mn-cs"/>
              </a:rPr>
              <a:t>Masureel’s</a:t>
            </a:r>
            <a:r>
              <a:rPr lang="en-US" sz="1000" kern="1200" dirty="0">
                <a:solidFill>
                  <a:schemeClr val="tx1"/>
                </a:solidFill>
                <a:latin typeface="+mn-lt"/>
                <a:ea typeface="+mn-ea"/>
                <a:cs typeface="+mn-cs"/>
              </a:rPr>
              <a:t> rich creation pool, Zoom guarantees a perfect equilibrium between material and style, and weighs every aspect on the scale of aesthetic expression.</a:t>
            </a:r>
            <a:endParaRPr lang="nl-BE" sz="10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3B0629AE-CA2C-4835-86D0-765DB9E9157A}" type="slidenum">
              <a:rPr lang="nl-BE" smtClean="0"/>
              <a:pPr/>
              <a:t>19</a:t>
            </a:fld>
            <a:endParaRPr lang="nl-BE"/>
          </a:p>
        </p:txBody>
      </p:sp>
    </p:spTree>
    <p:extLst>
      <p:ext uri="{BB962C8B-B14F-4D97-AF65-F5344CB8AC3E}">
        <p14:creationId xmlns:p14="http://schemas.microsoft.com/office/powerpoint/2010/main" val="2722519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hlinkClick r:id="rId3"/>
              </a:rPr>
              <a:t>https://artchive.ru/williammorris</a:t>
            </a:r>
            <a:endParaRPr lang="en-US" dirty="0"/>
          </a:p>
          <a:p>
            <a:endParaRPr lang="ru-RU" dirty="0"/>
          </a:p>
        </p:txBody>
      </p:sp>
      <p:sp>
        <p:nvSpPr>
          <p:cNvPr id="4" name="Номер слайда 3"/>
          <p:cNvSpPr>
            <a:spLocks noGrp="1"/>
          </p:cNvSpPr>
          <p:nvPr>
            <p:ph type="sldNum" sz="quarter" idx="10"/>
          </p:nvPr>
        </p:nvSpPr>
        <p:spPr/>
        <p:txBody>
          <a:bodyPr/>
          <a:lstStyle/>
          <a:p>
            <a:fld id="{3B0629AE-CA2C-4835-86D0-765DB9E9157A}" type="slidenum">
              <a:rPr lang="nl-BE" smtClean="0"/>
              <a:pPr/>
              <a:t>23</a:t>
            </a:fld>
            <a:endParaRPr lang="nl-BE"/>
          </a:p>
        </p:txBody>
      </p:sp>
    </p:spTree>
    <p:extLst>
      <p:ext uri="{BB962C8B-B14F-4D97-AF65-F5344CB8AC3E}">
        <p14:creationId xmlns:p14="http://schemas.microsoft.com/office/powerpoint/2010/main" val="2788077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hlinkClick r:id="rId3"/>
              </a:rPr>
              <a:t>https://artchive.ru/williammorris</a:t>
            </a:r>
            <a:endParaRPr lang="en-US" dirty="0"/>
          </a:p>
          <a:p>
            <a:endParaRPr lang="ru-RU" dirty="0"/>
          </a:p>
        </p:txBody>
      </p:sp>
      <p:sp>
        <p:nvSpPr>
          <p:cNvPr id="4" name="Номер слайда 3"/>
          <p:cNvSpPr>
            <a:spLocks noGrp="1"/>
          </p:cNvSpPr>
          <p:nvPr>
            <p:ph type="sldNum" sz="quarter" idx="10"/>
          </p:nvPr>
        </p:nvSpPr>
        <p:spPr/>
        <p:txBody>
          <a:bodyPr/>
          <a:lstStyle/>
          <a:p>
            <a:fld id="{3B0629AE-CA2C-4835-86D0-765DB9E9157A}" type="slidenum">
              <a:rPr lang="nl-BE" smtClean="0"/>
              <a:pPr/>
              <a:t>24</a:t>
            </a:fld>
            <a:endParaRPr lang="nl-BE"/>
          </a:p>
        </p:txBody>
      </p:sp>
    </p:spTree>
    <p:extLst>
      <p:ext uri="{BB962C8B-B14F-4D97-AF65-F5344CB8AC3E}">
        <p14:creationId xmlns:p14="http://schemas.microsoft.com/office/powerpoint/2010/main" val="2788077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latin typeface="+mn-lt"/>
                <a:ea typeface="+mn-ea"/>
                <a:cs typeface="+mn-cs"/>
              </a:rPr>
              <a:t>Khrôma</a:t>
            </a:r>
            <a:r>
              <a:rPr lang="en-US" sz="1200" kern="1200" dirty="0">
                <a:solidFill>
                  <a:schemeClr val="tx1"/>
                </a:solidFill>
                <a:latin typeface="+mn-lt"/>
                <a:ea typeface="+mn-ea"/>
                <a:cs typeface="+mn-cs"/>
              </a:rPr>
              <a:t> is a library of ‘Stories to live in’. Every </a:t>
            </a:r>
            <a:r>
              <a:rPr lang="en-US" sz="1200" kern="1200" dirty="0" err="1">
                <a:solidFill>
                  <a:schemeClr val="tx1"/>
                </a:solidFill>
                <a:latin typeface="+mn-lt"/>
                <a:ea typeface="+mn-ea"/>
                <a:cs typeface="+mn-cs"/>
              </a:rPr>
              <a:t>Khrôma</a:t>
            </a:r>
            <a:r>
              <a:rPr lang="en-US" sz="1200" kern="1200" dirty="0">
                <a:solidFill>
                  <a:schemeClr val="tx1"/>
                </a:solidFill>
                <a:latin typeface="+mn-lt"/>
                <a:ea typeface="+mn-ea"/>
                <a:cs typeface="+mn-cs"/>
              </a:rPr>
              <a:t> collection holds a unique and original story, connecting us with the rich heritage of the many cultures on our globe. Elaborate color combinations, innovative structures and ever new designs have established </a:t>
            </a:r>
            <a:r>
              <a:rPr lang="en-US" sz="1200" kern="1200" dirty="0" err="1">
                <a:solidFill>
                  <a:schemeClr val="tx1"/>
                </a:solidFill>
                <a:latin typeface="+mn-lt"/>
                <a:ea typeface="+mn-ea"/>
                <a:cs typeface="+mn-cs"/>
              </a:rPr>
              <a:t>Khrôma</a:t>
            </a:r>
            <a:r>
              <a:rPr lang="en-US" sz="1200" kern="1200" dirty="0">
                <a:solidFill>
                  <a:schemeClr val="tx1"/>
                </a:solidFill>
                <a:latin typeface="+mn-lt"/>
                <a:ea typeface="+mn-ea"/>
                <a:cs typeface="+mn-cs"/>
              </a:rPr>
              <a:t> as a leading brand in its field. It offers the private and professional interior designer with ample variety, tailoring inspiration for any demanding project. A companion in the search for originality and individuality.</a:t>
            </a:r>
            <a:endParaRPr lang="nl-BE" sz="12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3B0629AE-CA2C-4835-86D0-765DB9E9157A}" type="slidenum">
              <a:rPr lang="nl-BE" smtClean="0"/>
              <a:pPr/>
              <a:t>36</a:t>
            </a:fld>
            <a:endParaRPr lang="nl-BE"/>
          </a:p>
        </p:txBody>
      </p:sp>
    </p:spTree>
    <p:extLst>
      <p:ext uri="{BB962C8B-B14F-4D97-AF65-F5344CB8AC3E}">
        <p14:creationId xmlns:p14="http://schemas.microsoft.com/office/powerpoint/2010/main" val="490071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B0629AE-CA2C-4835-86D0-765DB9E9157A}" type="slidenum">
              <a:rPr lang="nl-BE" smtClean="0"/>
              <a:pPr/>
              <a:t>39</a:t>
            </a:fld>
            <a:endParaRPr lang="nl-BE"/>
          </a:p>
        </p:txBody>
      </p:sp>
    </p:spTree>
    <p:extLst>
      <p:ext uri="{BB962C8B-B14F-4D97-AF65-F5344CB8AC3E}">
        <p14:creationId xmlns:p14="http://schemas.microsoft.com/office/powerpoint/2010/main" val="3796804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br>
              <a:rPr lang="en-US" dirty="0"/>
            </a:br>
            <a:r>
              <a:rPr lang="en-US" sz="1200" b="0" i="0" kern="1200" dirty="0">
                <a:solidFill>
                  <a:schemeClr val="tx1"/>
                </a:solidFill>
                <a:effectLst/>
                <a:latin typeface="+mn-lt"/>
                <a:ea typeface="+mn-ea"/>
                <a:cs typeface="+mn-cs"/>
              </a:rPr>
              <a:t>This week we will be launching our new collection </a:t>
            </a:r>
            <a:r>
              <a:rPr lang="en-US" sz="1200" b="0" i="0" kern="1200" dirty="0" err="1">
                <a:solidFill>
                  <a:schemeClr val="tx1"/>
                </a:solidFill>
                <a:effectLst/>
                <a:latin typeface="+mn-lt"/>
                <a:ea typeface="+mn-ea"/>
                <a:cs typeface="+mn-cs"/>
              </a:rPr>
              <a:t>Folies</a:t>
            </a:r>
            <a:r>
              <a:rPr lang="en-US" sz="1200" b="0" i="0" kern="1200" dirty="0">
                <a:solidFill>
                  <a:schemeClr val="tx1"/>
                </a:solidFill>
                <a:effectLst/>
                <a:latin typeface="+mn-lt"/>
                <a:ea typeface="+mn-ea"/>
                <a:cs typeface="+mn-cs"/>
              </a:rPr>
              <a:t>, based upon the spirit of the roaring twenties in Paris.⠀</a:t>
            </a:r>
            <a:br>
              <a:rPr lang="en-US" dirty="0"/>
            </a:br>
            <a:r>
              <a:rPr lang="en-US" sz="1200" b="0" i="0" kern="1200" dirty="0">
                <a:solidFill>
                  <a:schemeClr val="tx1"/>
                </a:solidFill>
                <a:effectLst/>
                <a:latin typeface="+mn-lt"/>
                <a:ea typeface="+mn-ea"/>
                <a:cs typeface="+mn-cs"/>
              </a:rPr>
              <a:t>⠀</a:t>
            </a:r>
            <a:br>
              <a:rPr lang="en-US" dirty="0"/>
            </a:br>
            <a:r>
              <a:rPr lang="en-US" sz="1200" b="0" i="0" kern="1200" dirty="0">
                <a:solidFill>
                  <a:schemeClr val="tx1"/>
                </a:solidFill>
                <a:effectLst/>
                <a:latin typeface="+mn-lt"/>
                <a:ea typeface="+mn-ea"/>
                <a:cs typeface="+mn-cs"/>
              </a:rPr>
              <a:t>The collection is also inspired by the geometric works by Max </a:t>
            </a:r>
            <a:r>
              <a:rPr lang="en-US" sz="1200" b="0" i="0" kern="1200" dirty="0" err="1">
                <a:solidFill>
                  <a:schemeClr val="tx1"/>
                </a:solidFill>
                <a:effectLst/>
                <a:latin typeface="+mn-lt"/>
                <a:ea typeface="+mn-ea"/>
                <a:cs typeface="+mn-cs"/>
              </a:rPr>
              <a:t>Forrer</a:t>
            </a:r>
            <a:r>
              <a:rPr lang="en-US" sz="1200" b="0" i="0" kern="1200" dirty="0">
                <a:solidFill>
                  <a:schemeClr val="tx1"/>
                </a:solidFill>
                <a:effectLst/>
                <a:latin typeface="+mn-lt"/>
                <a:ea typeface="+mn-ea"/>
                <a:cs typeface="+mn-cs"/>
              </a:rPr>
              <a:t>. He had his studio in the Rue Richer, close to the Theatre </a:t>
            </a:r>
            <a:r>
              <a:rPr lang="en-US" sz="1200" b="0" i="0" kern="1200" dirty="0" err="1">
                <a:solidFill>
                  <a:schemeClr val="tx1"/>
                </a:solidFill>
                <a:effectLst/>
                <a:latin typeface="+mn-lt"/>
                <a:ea typeface="+mn-ea"/>
                <a:cs typeface="+mn-cs"/>
              </a:rPr>
              <a:t>Folies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Bergere</a:t>
            </a:r>
            <a:r>
              <a:rPr lang="en-US" sz="1200" b="0" i="0" kern="1200" dirty="0">
                <a:solidFill>
                  <a:schemeClr val="tx1"/>
                </a:solidFill>
                <a:effectLst/>
                <a:latin typeface="+mn-lt"/>
                <a:ea typeface="+mn-ea"/>
                <a:cs typeface="+mn-cs"/>
              </a:rPr>
              <a:t>. Max </a:t>
            </a:r>
            <a:r>
              <a:rPr lang="en-US" sz="1200" b="0" i="0" kern="1200" dirty="0" err="1">
                <a:solidFill>
                  <a:schemeClr val="tx1"/>
                </a:solidFill>
                <a:effectLst/>
                <a:latin typeface="+mn-lt"/>
                <a:ea typeface="+mn-ea"/>
                <a:cs typeface="+mn-cs"/>
              </a:rPr>
              <a:t>Forrer</a:t>
            </a:r>
            <a:r>
              <a:rPr lang="en-US" sz="1200" b="0" i="0" kern="1200" dirty="0">
                <a:solidFill>
                  <a:schemeClr val="tx1"/>
                </a:solidFill>
                <a:effectLst/>
                <a:latin typeface="+mn-lt"/>
                <a:ea typeface="+mn-ea"/>
                <a:cs typeface="+mn-cs"/>
              </a:rPr>
              <a:t> captured the spirit like no other with the amazing craftsmanship in his interior designs.⠀</a:t>
            </a:r>
            <a:br>
              <a:rPr lang="en-US" dirty="0"/>
            </a:br>
            <a:r>
              <a:rPr lang="en-US" sz="1200" b="0" i="0" kern="1200" dirty="0">
                <a:solidFill>
                  <a:schemeClr val="tx1"/>
                </a:solidFill>
                <a:effectLst/>
                <a:latin typeface="+mn-lt"/>
                <a:ea typeface="+mn-ea"/>
                <a:cs typeface="+mn-cs"/>
              </a:rPr>
              <a:t>⠀</a:t>
            </a:r>
            <a:br>
              <a:rPr lang="en-US" dirty="0"/>
            </a:br>
            <a:r>
              <a:rPr lang="en-US" sz="1200" b="0" i="0" kern="1200" dirty="0">
                <a:solidFill>
                  <a:schemeClr val="tx1"/>
                </a:solidFill>
                <a:effectLst/>
                <a:latin typeface="+mn-lt"/>
                <a:ea typeface="+mn-ea"/>
                <a:cs typeface="+mn-cs"/>
              </a:rPr>
              <a:t>Source: Original wallpaper design, studio Max </a:t>
            </a:r>
            <a:r>
              <a:rPr lang="en-US" sz="1200" b="0" i="0" kern="1200" dirty="0" err="1">
                <a:solidFill>
                  <a:schemeClr val="tx1"/>
                </a:solidFill>
                <a:effectLst/>
                <a:latin typeface="+mn-lt"/>
                <a:ea typeface="+mn-ea"/>
                <a:cs typeface="+mn-cs"/>
              </a:rPr>
              <a:t>Forrer</a:t>
            </a:r>
            <a:r>
              <a:rPr lang="en-US" sz="1200" b="0" i="0" kern="1200" dirty="0">
                <a:solidFill>
                  <a:schemeClr val="tx1"/>
                </a:solidFill>
                <a:effectLst/>
                <a:latin typeface="+mn-lt"/>
                <a:ea typeface="+mn-ea"/>
                <a:cs typeface="+mn-cs"/>
              </a:rPr>
              <a:t>, Rue Richer (Paris), 1920s - </a:t>
            </a:r>
            <a:r>
              <a:rPr lang="en-US" sz="1200" b="0" i="0" kern="1200" dirty="0" err="1">
                <a:solidFill>
                  <a:schemeClr val="tx1"/>
                </a:solidFill>
                <a:effectLst/>
                <a:latin typeface="+mn-lt"/>
                <a:ea typeface="+mn-ea"/>
                <a:cs typeface="+mn-cs"/>
              </a:rPr>
              <a:t>Masureel</a:t>
            </a:r>
            <a:r>
              <a:rPr lang="en-US" sz="1200" b="0" i="0" kern="1200" dirty="0">
                <a:solidFill>
                  <a:schemeClr val="tx1"/>
                </a:solidFill>
                <a:effectLst/>
                <a:latin typeface="+mn-lt"/>
                <a:ea typeface="+mn-ea"/>
                <a:cs typeface="+mn-cs"/>
              </a:rPr>
              <a:t> archive.</a:t>
            </a:r>
            <a:endParaRPr lang="ru-RU" dirty="0"/>
          </a:p>
        </p:txBody>
      </p:sp>
      <p:sp>
        <p:nvSpPr>
          <p:cNvPr id="4" name="Номер слайда 3"/>
          <p:cNvSpPr>
            <a:spLocks noGrp="1"/>
          </p:cNvSpPr>
          <p:nvPr>
            <p:ph type="sldNum" sz="quarter" idx="10"/>
          </p:nvPr>
        </p:nvSpPr>
        <p:spPr/>
        <p:txBody>
          <a:bodyPr/>
          <a:lstStyle/>
          <a:p>
            <a:fld id="{3B0629AE-CA2C-4835-86D0-765DB9E9157A}" type="slidenum">
              <a:rPr lang="nl-BE" smtClean="0"/>
              <a:pPr/>
              <a:t>44</a:t>
            </a:fld>
            <a:endParaRPr lang="nl-BE"/>
          </a:p>
        </p:txBody>
      </p:sp>
    </p:spTree>
    <p:extLst>
      <p:ext uri="{BB962C8B-B14F-4D97-AF65-F5344CB8AC3E}">
        <p14:creationId xmlns:p14="http://schemas.microsoft.com/office/powerpoint/2010/main" val="732975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en-US" sz="1200" kern="1200" spc="-30" dirty="0" err="1">
                <a:solidFill>
                  <a:schemeClr val="tx1"/>
                </a:solidFill>
                <a:latin typeface="+mn-lt"/>
                <a:ea typeface="+mn-ea"/>
                <a:cs typeface="+mn-cs"/>
              </a:rPr>
              <a:t>Masureel</a:t>
            </a:r>
            <a:r>
              <a:rPr lang="en-US" sz="1200" kern="1200" spc="-30" dirty="0">
                <a:solidFill>
                  <a:schemeClr val="tx1"/>
                </a:solidFill>
                <a:latin typeface="+mn-lt"/>
                <a:ea typeface="+mn-ea"/>
                <a:cs typeface="+mn-cs"/>
              </a:rPr>
              <a:t> is a 100% Belgian company that manufactures high quality wallcoverings.  </a:t>
            </a:r>
          </a:p>
          <a:p>
            <a:pPr algn="just"/>
            <a:endParaRPr lang="en-US" sz="1200" kern="1200" spc="-30" dirty="0">
              <a:solidFill>
                <a:schemeClr val="tx1"/>
              </a:solidFill>
              <a:latin typeface="+mn-lt"/>
              <a:ea typeface="+mn-ea"/>
              <a:cs typeface="+mn-cs"/>
            </a:endParaRPr>
          </a:p>
          <a:p>
            <a:pPr algn="just"/>
            <a:r>
              <a:rPr lang="en-US" sz="1200" kern="1200" spc="-30" dirty="0">
                <a:solidFill>
                  <a:schemeClr val="tx1"/>
                </a:solidFill>
                <a:latin typeface="+mn-lt"/>
                <a:ea typeface="+mn-ea"/>
                <a:cs typeface="+mn-cs"/>
              </a:rPr>
              <a:t>Rooted in the heart of Flanders fields, </a:t>
            </a:r>
            <a:r>
              <a:rPr lang="en-US" sz="1200" kern="1200" spc="-30" dirty="0" err="1">
                <a:solidFill>
                  <a:schemeClr val="tx1"/>
                </a:solidFill>
                <a:latin typeface="+mn-lt"/>
                <a:ea typeface="+mn-ea"/>
                <a:cs typeface="+mn-cs"/>
              </a:rPr>
              <a:t>Masureel</a:t>
            </a:r>
            <a:r>
              <a:rPr lang="en-US" sz="1200" kern="1200" spc="-30" dirty="0">
                <a:solidFill>
                  <a:schemeClr val="tx1"/>
                </a:solidFill>
                <a:latin typeface="+mn-lt"/>
                <a:ea typeface="+mn-ea"/>
                <a:cs typeface="+mn-cs"/>
              </a:rPr>
              <a:t> holds a longstanding family history in flax growing. We deeply value our heritage and engage ourselves to bridge the gap between art and industry.</a:t>
            </a:r>
          </a:p>
          <a:p>
            <a:pPr algn="just"/>
            <a:endParaRPr lang="en-US" sz="1200" kern="1200" spc="-30" dirty="0">
              <a:solidFill>
                <a:schemeClr val="tx1"/>
              </a:solidFill>
              <a:latin typeface="+mn-lt"/>
              <a:ea typeface="+mn-ea"/>
              <a:cs typeface="+mn-cs"/>
            </a:endParaRPr>
          </a:p>
          <a:p>
            <a:pPr algn="just"/>
            <a:r>
              <a:rPr lang="en-US" sz="1200" kern="1200" spc="-30" dirty="0">
                <a:solidFill>
                  <a:schemeClr val="tx1"/>
                </a:solidFill>
                <a:latin typeface="+mn-lt"/>
                <a:ea typeface="+mn-ea"/>
                <a:cs typeface="+mn-cs"/>
              </a:rPr>
              <a:t>The old farmhouse and the mill, the villa we are renovating, the gardens, … they reflect our main aspirations: to blend with history and respect the characteristic landscape of </a:t>
            </a:r>
            <a:r>
              <a:rPr lang="en-US" sz="1200" kern="1200" spc="-30" dirty="0" err="1">
                <a:solidFill>
                  <a:schemeClr val="tx1"/>
                </a:solidFill>
                <a:latin typeface="+mn-lt"/>
                <a:ea typeface="+mn-ea"/>
                <a:cs typeface="+mn-cs"/>
              </a:rPr>
              <a:t>Hulste</a:t>
            </a:r>
            <a:r>
              <a:rPr lang="en-US" sz="1200" kern="1200" spc="-30" dirty="0">
                <a:solidFill>
                  <a:schemeClr val="tx1"/>
                </a:solidFill>
                <a:latin typeface="+mn-lt"/>
                <a:ea typeface="+mn-ea"/>
                <a:cs typeface="+mn-cs"/>
              </a:rPr>
              <a:t>.</a:t>
            </a:r>
          </a:p>
          <a:p>
            <a:pPr algn="just"/>
            <a:endParaRPr lang="en-US" sz="1200" kern="1200" spc="-3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3B0629AE-CA2C-4835-86D0-765DB9E9157A}" type="slidenum">
              <a:rPr lang="nl-BE" smtClean="0"/>
              <a:pPr/>
              <a:t>4</a:t>
            </a:fld>
            <a:endParaRPr lang="nl-BE"/>
          </a:p>
        </p:txBody>
      </p:sp>
    </p:spTree>
    <p:extLst>
      <p:ext uri="{BB962C8B-B14F-4D97-AF65-F5344CB8AC3E}">
        <p14:creationId xmlns:p14="http://schemas.microsoft.com/office/powerpoint/2010/main" val="3836364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en-US" sz="1000" kern="1200" dirty="0">
                <a:solidFill>
                  <a:schemeClr val="tx1"/>
                </a:solidFill>
                <a:latin typeface="+mn-lt"/>
                <a:ea typeface="+mn-ea"/>
                <a:cs typeface="+mn-cs"/>
              </a:rPr>
              <a:t>Every </a:t>
            </a:r>
            <a:r>
              <a:rPr lang="en-US" sz="1000" kern="1200" dirty="0" err="1">
                <a:solidFill>
                  <a:schemeClr val="tx1"/>
                </a:solidFill>
                <a:latin typeface="+mn-lt"/>
                <a:ea typeface="+mn-ea"/>
                <a:cs typeface="+mn-cs"/>
              </a:rPr>
              <a:t>Masureel</a:t>
            </a:r>
            <a:r>
              <a:rPr lang="en-US" sz="1000" kern="1200" dirty="0">
                <a:solidFill>
                  <a:schemeClr val="tx1"/>
                </a:solidFill>
                <a:latin typeface="+mn-lt"/>
                <a:ea typeface="+mn-ea"/>
                <a:cs typeface="+mn-cs"/>
              </a:rPr>
              <a:t> brand (Guy </a:t>
            </a:r>
            <a:r>
              <a:rPr lang="en-US" sz="1000" kern="1200" dirty="0" err="1">
                <a:solidFill>
                  <a:schemeClr val="tx1"/>
                </a:solidFill>
                <a:latin typeface="+mn-lt"/>
                <a:ea typeface="+mn-ea"/>
                <a:cs typeface="+mn-cs"/>
              </a:rPr>
              <a:t>Masureel</a:t>
            </a:r>
            <a:r>
              <a:rPr lang="en-US" sz="1000" kern="1200" dirty="0">
                <a:solidFill>
                  <a:schemeClr val="tx1"/>
                </a:solidFill>
                <a:latin typeface="+mn-lt"/>
                <a:ea typeface="+mn-ea"/>
                <a:cs typeface="+mn-cs"/>
              </a:rPr>
              <a:t>, </a:t>
            </a:r>
            <a:r>
              <a:rPr lang="en-US" sz="1000" kern="1200" dirty="0" err="1">
                <a:solidFill>
                  <a:schemeClr val="tx1"/>
                </a:solidFill>
                <a:latin typeface="+mn-lt"/>
                <a:ea typeface="+mn-ea"/>
                <a:cs typeface="+mn-cs"/>
              </a:rPr>
              <a:t>Khrôma</a:t>
            </a:r>
            <a:r>
              <a:rPr lang="en-US" sz="1000" kern="1200" dirty="0">
                <a:solidFill>
                  <a:schemeClr val="tx1"/>
                </a:solidFill>
                <a:latin typeface="+mn-lt"/>
                <a:ea typeface="+mn-ea"/>
                <a:cs typeface="+mn-cs"/>
              </a:rPr>
              <a:t>, Zoom, MAF &amp; </a:t>
            </a:r>
            <a:r>
              <a:rPr lang="en-US" sz="1000" kern="1200" dirty="0" err="1">
                <a:solidFill>
                  <a:schemeClr val="tx1"/>
                </a:solidFill>
                <a:latin typeface="+mn-lt"/>
                <a:ea typeface="+mn-ea"/>
                <a:cs typeface="+mn-cs"/>
              </a:rPr>
              <a:t>Topwall</a:t>
            </a:r>
            <a:r>
              <a:rPr lang="en-US" sz="1000" kern="1200" dirty="0">
                <a:solidFill>
                  <a:schemeClr val="tx1"/>
                </a:solidFill>
                <a:latin typeface="+mn-lt"/>
                <a:ea typeface="+mn-ea"/>
                <a:cs typeface="+mn-cs"/>
              </a:rPr>
              <a:t>) is underpinned by a rich archive of textile designs and an </a:t>
            </a:r>
            <a:r>
              <a:rPr lang="en-US" sz="1000" b="1" kern="1200" dirty="0">
                <a:solidFill>
                  <a:schemeClr val="tx1"/>
                </a:solidFill>
                <a:latin typeface="+mn-lt"/>
                <a:ea typeface="+mn-ea"/>
                <a:cs typeface="+mn-cs"/>
              </a:rPr>
              <a:t>art collection</a:t>
            </a:r>
            <a:r>
              <a:rPr lang="en-US" sz="1000" kern="1200" dirty="0">
                <a:solidFill>
                  <a:schemeClr val="tx1"/>
                </a:solidFill>
                <a:latin typeface="+mn-lt"/>
                <a:ea typeface="+mn-ea"/>
                <a:cs typeface="+mn-cs"/>
              </a:rPr>
              <a:t>. </a:t>
            </a:r>
          </a:p>
          <a:p>
            <a:pPr algn="just"/>
            <a:r>
              <a:rPr lang="en-US" sz="1000" kern="1200" dirty="0">
                <a:solidFill>
                  <a:schemeClr val="tx1"/>
                </a:solidFill>
                <a:latin typeface="+mn-lt"/>
                <a:ea typeface="+mn-ea"/>
                <a:cs typeface="+mn-cs"/>
              </a:rPr>
              <a:t>This collection is a representation of the philosophy of the </a:t>
            </a:r>
            <a:r>
              <a:rPr lang="en-US" sz="1000" kern="1200" dirty="0" err="1">
                <a:solidFill>
                  <a:schemeClr val="tx1"/>
                </a:solidFill>
                <a:latin typeface="+mn-lt"/>
                <a:ea typeface="+mn-ea"/>
                <a:cs typeface="+mn-cs"/>
              </a:rPr>
              <a:t>Masureel</a:t>
            </a:r>
            <a:r>
              <a:rPr lang="en-US" sz="1000" kern="1200" dirty="0">
                <a:solidFill>
                  <a:schemeClr val="tx1"/>
                </a:solidFill>
                <a:latin typeface="+mn-lt"/>
                <a:ea typeface="+mn-ea"/>
                <a:cs typeface="+mn-cs"/>
              </a:rPr>
              <a:t> company. It has been built with attention for the human condition in all its aspects and has been an inspiration for our fusion of art and industry.  </a:t>
            </a:r>
            <a:endParaRPr lang="nl-BE" sz="1000" kern="1200" dirty="0">
              <a:solidFill>
                <a:schemeClr val="tx1"/>
              </a:solidFill>
              <a:latin typeface="+mn-lt"/>
              <a:ea typeface="+mn-ea"/>
              <a:cs typeface="+mn-cs"/>
            </a:endParaRPr>
          </a:p>
          <a:p>
            <a:pPr algn="just"/>
            <a:endParaRPr lang="en-US" sz="1000" kern="1200" dirty="0">
              <a:solidFill>
                <a:schemeClr val="tx1"/>
              </a:solidFill>
              <a:latin typeface="+mn-lt"/>
              <a:ea typeface="+mn-ea"/>
              <a:cs typeface="+mn-cs"/>
            </a:endParaRPr>
          </a:p>
          <a:p>
            <a:pPr algn="just"/>
            <a:r>
              <a:rPr lang="en-US" sz="1000" kern="1200" dirty="0">
                <a:solidFill>
                  <a:schemeClr val="tx1"/>
                </a:solidFill>
                <a:latin typeface="+mn-lt"/>
                <a:ea typeface="+mn-ea"/>
                <a:cs typeface="+mn-cs"/>
              </a:rPr>
              <a:t>The persistent creative urge of our designers and the inexhaustible desire to develop the latest techniques in production, lead </a:t>
            </a:r>
            <a:r>
              <a:rPr lang="en-US" sz="1000" kern="1200" dirty="0" err="1">
                <a:solidFill>
                  <a:schemeClr val="tx1"/>
                </a:solidFill>
                <a:latin typeface="+mn-lt"/>
                <a:ea typeface="+mn-ea"/>
                <a:cs typeface="+mn-cs"/>
              </a:rPr>
              <a:t>Masureel</a:t>
            </a:r>
            <a:r>
              <a:rPr lang="en-US" sz="1000" kern="1200" dirty="0">
                <a:solidFill>
                  <a:schemeClr val="tx1"/>
                </a:solidFill>
                <a:latin typeface="+mn-lt"/>
                <a:ea typeface="+mn-ea"/>
                <a:cs typeface="+mn-cs"/>
              </a:rPr>
              <a:t> to continuously innovate and excel in </a:t>
            </a:r>
            <a:r>
              <a:rPr lang="en-US" sz="1000" kern="1200" dirty="0" err="1">
                <a:solidFill>
                  <a:schemeClr val="tx1"/>
                </a:solidFill>
                <a:latin typeface="+mn-lt"/>
                <a:ea typeface="+mn-ea"/>
                <a:cs typeface="+mn-cs"/>
              </a:rPr>
              <a:t>colour</a:t>
            </a:r>
            <a:r>
              <a:rPr lang="en-US" sz="1000" kern="1200" dirty="0">
                <a:solidFill>
                  <a:schemeClr val="tx1"/>
                </a:solidFill>
                <a:latin typeface="+mn-lt"/>
                <a:ea typeface="+mn-ea"/>
                <a:cs typeface="+mn-cs"/>
              </a:rPr>
              <a:t>, design and structure.  </a:t>
            </a:r>
          </a:p>
          <a:p>
            <a:endParaRPr lang="ru-RU" dirty="0"/>
          </a:p>
        </p:txBody>
      </p:sp>
      <p:sp>
        <p:nvSpPr>
          <p:cNvPr id="4" name="Номер слайда 3"/>
          <p:cNvSpPr>
            <a:spLocks noGrp="1"/>
          </p:cNvSpPr>
          <p:nvPr>
            <p:ph type="sldNum" sz="quarter" idx="10"/>
          </p:nvPr>
        </p:nvSpPr>
        <p:spPr/>
        <p:txBody>
          <a:bodyPr/>
          <a:lstStyle/>
          <a:p>
            <a:fld id="{3B0629AE-CA2C-4835-86D0-765DB9E9157A}" type="slidenum">
              <a:rPr lang="nl-BE" smtClean="0"/>
              <a:pPr/>
              <a:t>8</a:t>
            </a:fld>
            <a:endParaRPr lang="nl-BE"/>
          </a:p>
        </p:txBody>
      </p:sp>
    </p:spTree>
    <p:extLst>
      <p:ext uri="{BB962C8B-B14F-4D97-AF65-F5344CB8AC3E}">
        <p14:creationId xmlns:p14="http://schemas.microsoft.com/office/powerpoint/2010/main" val="510103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In our in-house laboratory, the digital image that comes to life during the creation process is transferred to a commercialized industrial image. The </a:t>
            </a:r>
            <a:r>
              <a:rPr lang="en-US" sz="1000" kern="1200" dirty="0" err="1">
                <a:solidFill>
                  <a:schemeClr val="tx1"/>
                </a:solidFill>
                <a:latin typeface="+mn-lt"/>
                <a:ea typeface="+mn-ea"/>
                <a:cs typeface="+mn-cs"/>
              </a:rPr>
              <a:t>colours</a:t>
            </a:r>
            <a:r>
              <a:rPr lang="en-US" sz="1000" kern="1200" dirty="0">
                <a:solidFill>
                  <a:schemeClr val="tx1"/>
                </a:solidFill>
                <a:latin typeface="+mn-lt"/>
                <a:ea typeface="+mn-ea"/>
                <a:cs typeface="+mn-cs"/>
              </a:rPr>
              <a:t> needed for every design are created in-house by our colorist. These </a:t>
            </a:r>
            <a:r>
              <a:rPr lang="en-US" sz="1000" kern="1200" dirty="0" err="1">
                <a:solidFill>
                  <a:schemeClr val="tx1"/>
                </a:solidFill>
                <a:latin typeface="+mn-lt"/>
                <a:ea typeface="+mn-ea"/>
                <a:cs typeface="+mn-cs"/>
              </a:rPr>
              <a:t>colours</a:t>
            </a:r>
            <a:r>
              <a:rPr lang="en-US" sz="1000" kern="1200" dirty="0">
                <a:solidFill>
                  <a:schemeClr val="tx1"/>
                </a:solidFill>
                <a:latin typeface="+mn-lt"/>
                <a:ea typeface="+mn-ea"/>
                <a:cs typeface="+mn-cs"/>
              </a:rPr>
              <a:t> are tested on frames with the right designs and an array is printed on wallpaper for the creators to choose from.</a:t>
            </a:r>
            <a:endParaRPr lang="nl-BE" sz="10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3B0629AE-CA2C-4835-86D0-765DB9E9157A}" type="slidenum">
              <a:rPr lang="nl-BE" smtClean="0"/>
              <a:pPr/>
              <a:t>9</a:t>
            </a:fld>
            <a:endParaRPr lang="nl-BE"/>
          </a:p>
        </p:txBody>
      </p:sp>
    </p:spTree>
    <p:extLst>
      <p:ext uri="{BB962C8B-B14F-4D97-AF65-F5344CB8AC3E}">
        <p14:creationId xmlns:p14="http://schemas.microsoft.com/office/powerpoint/2010/main" val="1500951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en-US" spc="10" dirty="0"/>
              <a:t>Every collection is completely made in-house, from design to production. </a:t>
            </a:r>
          </a:p>
          <a:p>
            <a:pPr algn="just"/>
            <a:endParaRPr lang="en-US" sz="1000" kern="1200" dirty="0">
              <a:solidFill>
                <a:schemeClr val="tx1"/>
              </a:solidFill>
              <a:latin typeface="+mn-lt"/>
              <a:ea typeface="+mn-ea"/>
              <a:cs typeface="+mn-cs"/>
            </a:endParaRPr>
          </a:p>
          <a:p>
            <a:pPr algn="just"/>
            <a:r>
              <a:rPr lang="en-US" sz="1000" kern="1200" dirty="0">
                <a:solidFill>
                  <a:schemeClr val="tx1"/>
                </a:solidFill>
                <a:latin typeface="+mn-lt"/>
                <a:ea typeface="+mn-ea"/>
                <a:cs typeface="+mn-cs"/>
              </a:rPr>
              <a:t>Creation at </a:t>
            </a:r>
            <a:r>
              <a:rPr lang="en-US" sz="1000" kern="1200" dirty="0" err="1">
                <a:solidFill>
                  <a:schemeClr val="tx1"/>
                </a:solidFill>
                <a:latin typeface="+mn-lt"/>
                <a:ea typeface="+mn-ea"/>
                <a:cs typeface="+mn-cs"/>
              </a:rPr>
              <a:t>Masureel</a:t>
            </a:r>
            <a:r>
              <a:rPr lang="en-US" sz="1000" kern="1200" dirty="0">
                <a:solidFill>
                  <a:schemeClr val="tx1"/>
                </a:solidFill>
                <a:latin typeface="+mn-lt"/>
                <a:ea typeface="+mn-ea"/>
                <a:cs typeface="+mn-cs"/>
              </a:rPr>
              <a:t> can be explained in three words:</a:t>
            </a:r>
          </a:p>
          <a:p>
            <a:pPr algn="just"/>
            <a:endParaRPr lang="en-US" sz="1000" kern="1200" dirty="0">
              <a:solidFill>
                <a:schemeClr val="tx1"/>
              </a:solidFill>
              <a:latin typeface="+mn-lt"/>
              <a:ea typeface="+mn-ea"/>
              <a:cs typeface="+mn-cs"/>
            </a:endParaRPr>
          </a:p>
          <a:p>
            <a:pPr algn="just"/>
            <a:r>
              <a:rPr lang="en-US" sz="1000" b="1" kern="1200" dirty="0">
                <a:solidFill>
                  <a:schemeClr val="tx1"/>
                </a:solidFill>
                <a:latin typeface="+mn-lt"/>
                <a:ea typeface="+mn-ea"/>
                <a:cs typeface="+mn-cs"/>
              </a:rPr>
              <a:t>COLOUR</a:t>
            </a:r>
            <a:r>
              <a:rPr lang="en-US" sz="1000" kern="1200" dirty="0">
                <a:solidFill>
                  <a:schemeClr val="tx1"/>
                </a:solidFill>
                <a:latin typeface="+mn-lt"/>
                <a:ea typeface="+mn-ea"/>
                <a:cs typeface="+mn-cs"/>
              </a:rPr>
              <a:t> – coming from the soul, there is an unconscious tendency to always search for balance between the three primary </a:t>
            </a:r>
            <a:r>
              <a:rPr lang="en-US" sz="1000" kern="1200" dirty="0" err="1">
                <a:solidFill>
                  <a:schemeClr val="tx1"/>
                </a:solidFill>
                <a:latin typeface="+mn-lt"/>
                <a:ea typeface="+mn-ea"/>
                <a:cs typeface="+mn-cs"/>
              </a:rPr>
              <a:t>colours</a:t>
            </a:r>
            <a:r>
              <a:rPr lang="en-US" sz="1000" kern="1200" dirty="0">
                <a:solidFill>
                  <a:schemeClr val="tx1"/>
                </a:solidFill>
                <a:latin typeface="+mn-lt"/>
                <a:ea typeface="+mn-ea"/>
                <a:cs typeface="+mn-cs"/>
              </a:rPr>
              <a:t>: red, blue and yellow.</a:t>
            </a:r>
          </a:p>
          <a:p>
            <a:pPr algn="just"/>
            <a:endParaRPr lang="en-US" sz="1000" kern="1200" dirty="0">
              <a:solidFill>
                <a:schemeClr val="tx1"/>
              </a:solidFill>
              <a:latin typeface="+mn-lt"/>
              <a:ea typeface="+mn-ea"/>
              <a:cs typeface="+mn-cs"/>
            </a:endParaRPr>
          </a:p>
          <a:p>
            <a:pPr algn="just"/>
            <a:r>
              <a:rPr lang="en-US" sz="1000" b="1" kern="1200" dirty="0">
                <a:solidFill>
                  <a:schemeClr val="tx1"/>
                </a:solidFill>
                <a:latin typeface="+mn-lt"/>
                <a:ea typeface="+mn-ea"/>
                <a:cs typeface="+mn-cs"/>
              </a:rPr>
              <a:t>TEXTURE</a:t>
            </a:r>
            <a:r>
              <a:rPr lang="en-US" sz="1000" kern="1200" dirty="0">
                <a:solidFill>
                  <a:schemeClr val="tx1"/>
                </a:solidFill>
                <a:latin typeface="+mn-lt"/>
                <a:ea typeface="+mn-ea"/>
                <a:cs typeface="+mn-cs"/>
              </a:rPr>
              <a:t> – a fusion, created by technology, of manufacturing techniques with silkscreen printing and weaving.</a:t>
            </a:r>
          </a:p>
          <a:p>
            <a:pPr algn="just"/>
            <a:endParaRPr lang="en-US" sz="1000" kern="1200" dirty="0">
              <a:solidFill>
                <a:schemeClr val="tx1"/>
              </a:solidFill>
              <a:latin typeface="+mn-lt"/>
              <a:ea typeface="+mn-ea"/>
              <a:cs typeface="+mn-cs"/>
            </a:endParaRPr>
          </a:p>
          <a:p>
            <a:pPr algn="just"/>
            <a:r>
              <a:rPr lang="en-US" sz="1000" b="1" kern="1200" dirty="0">
                <a:solidFill>
                  <a:schemeClr val="tx1"/>
                </a:solidFill>
                <a:latin typeface="+mn-lt"/>
                <a:ea typeface="+mn-ea"/>
                <a:cs typeface="+mn-cs"/>
              </a:rPr>
              <a:t>DESIGN</a:t>
            </a:r>
            <a:r>
              <a:rPr lang="en-US" sz="1000" kern="1200" dirty="0">
                <a:solidFill>
                  <a:schemeClr val="tx1"/>
                </a:solidFill>
                <a:latin typeface="+mn-lt"/>
                <a:ea typeface="+mn-ea"/>
                <a:cs typeface="+mn-cs"/>
              </a:rPr>
              <a:t> – a handmade creation of what our soul wants to express. </a:t>
            </a:r>
            <a:endParaRPr lang="nl-BE" sz="10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3B0629AE-CA2C-4835-86D0-765DB9E9157A}" type="slidenum">
              <a:rPr lang="nl-BE" smtClean="0"/>
              <a:pPr/>
              <a:t>10</a:t>
            </a:fld>
            <a:endParaRPr lang="nl-BE"/>
          </a:p>
        </p:txBody>
      </p:sp>
    </p:spTree>
    <p:extLst>
      <p:ext uri="{BB962C8B-B14F-4D97-AF65-F5344CB8AC3E}">
        <p14:creationId xmlns:p14="http://schemas.microsoft.com/office/powerpoint/2010/main" val="2869160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just"/>
            <a:r>
              <a:rPr lang="en-US" sz="1000" kern="1200" dirty="0">
                <a:solidFill>
                  <a:schemeClr val="tx1"/>
                </a:solidFill>
                <a:latin typeface="+mn-lt"/>
                <a:ea typeface="+mn-ea"/>
                <a:cs typeface="+mn-cs"/>
              </a:rPr>
              <a:t>All </a:t>
            </a:r>
            <a:r>
              <a:rPr lang="en-US" sz="1000" kern="1200" dirty="0" err="1">
                <a:solidFill>
                  <a:schemeClr val="tx1"/>
                </a:solidFill>
                <a:latin typeface="+mn-lt"/>
                <a:ea typeface="+mn-ea"/>
                <a:cs typeface="+mn-cs"/>
              </a:rPr>
              <a:t>Masureel</a:t>
            </a:r>
            <a:r>
              <a:rPr lang="en-US" sz="1000" kern="1200" dirty="0">
                <a:solidFill>
                  <a:schemeClr val="tx1"/>
                </a:solidFill>
                <a:latin typeface="+mn-lt"/>
                <a:ea typeface="+mn-ea"/>
                <a:cs typeface="+mn-cs"/>
              </a:rPr>
              <a:t> products revolve around creativity, quality and green innovation.</a:t>
            </a:r>
          </a:p>
          <a:p>
            <a:pPr algn="just"/>
            <a:endParaRPr lang="en-US" spc="-35" dirty="0"/>
          </a:p>
          <a:p>
            <a:pPr algn="just"/>
            <a:r>
              <a:rPr lang="en-US" sz="1000" kern="1200" spc="-35" dirty="0">
                <a:solidFill>
                  <a:schemeClr val="tx1"/>
                </a:solidFill>
                <a:latin typeface="+mn-lt"/>
                <a:ea typeface="+mn-ea"/>
                <a:cs typeface="+mn-cs"/>
              </a:rPr>
              <a:t>Being committed to the environment is for </a:t>
            </a:r>
            <a:r>
              <a:rPr lang="en-US" sz="1000" kern="1200" spc="-35" dirty="0" err="1">
                <a:solidFill>
                  <a:schemeClr val="tx1"/>
                </a:solidFill>
                <a:latin typeface="+mn-lt"/>
                <a:ea typeface="+mn-ea"/>
                <a:cs typeface="+mn-cs"/>
              </a:rPr>
              <a:t>Masureel</a:t>
            </a:r>
            <a:r>
              <a:rPr lang="en-US" sz="1000" kern="1200" spc="-35" dirty="0">
                <a:solidFill>
                  <a:schemeClr val="tx1"/>
                </a:solidFill>
                <a:latin typeface="+mn-lt"/>
                <a:ea typeface="+mn-ea"/>
                <a:cs typeface="+mn-cs"/>
              </a:rPr>
              <a:t> more than just a statement. We strive for minimal impact in our production facilities as well as for the materials we produce.  </a:t>
            </a:r>
          </a:p>
          <a:p>
            <a:pPr algn="just"/>
            <a:r>
              <a:rPr lang="en-US" sz="1000" kern="1200" dirty="0">
                <a:solidFill>
                  <a:schemeClr val="tx1"/>
                </a:solidFill>
                <a:latin typeface="+mn-lt"/>
                <a:ea typeface="+mn-ea"/>
                <a:cs typeface="+mn-cs"/>
              </a:rPr>
              <a:t>No solvents are used, all printing pastes being water-based. Formaldehyde was banned completely. Waste water is treated in our installations and if possible, recycled. Drainage strictly complies with environmental standards. Both the FSC (Forest Stewardship Council) and CE (European Conformity) eco-labels were obtained.</a:t>
            </a:r>
          </a:p>
          <a:p>
            <a:pPr algn="just"/>
            <a:endParaRPr lang="en-US" sz="1000" kern="1200" dirty="0">
              <a:solidFill>
                <a:schemeClr val="tx1"/>
              </a:solidFill>
              <a:latin typeface="+mn-lt"/>
              <a:ea typeface="+mn-ea"/>
              <a:cs typeface="+mn-cs"/>
            </a:endParaRPr>
          </a:p>
          <a:p>
            <a:pPr algn="just"/>
            <a:r>
              <a:rPr lang="en-US" sz="800" kern="1200" dirty="0">
                <a:solidFill>
                  <a:schemeClr val="tx1"/>
                </a:solidFill>
                <a:latin typeface="+mn-lt"/>
                <a:ea typeface="+mn-ea"/>
                <a:cs typeface="+mn-cs"/>
              </a:rPr>
              <a:t>While a fully degradable wallcovering is still behind the horizon, we are taking a step by step approach towards green innovation.  Recent developments have proven the feasibility of using recycled materials for wallcovering and with the advent of bio-sourced chemicals, new opportunities are within reach.  </a:t>
            </a:r>
          </a:p>
          <a:p>
            <a:pPr algn="just"/>
            <a:endParaRPr lang="en-US" sz="800" kern="1200" dirty="0">
              <a:solidFill>
                <a:schemeClr val="tx1"/>
              </a:solidFill>
              <a:latin typeface="+mn-lt"/>
              <a:ea typeface="+mn-ea"/>
              <a:cs typeface="+mn-cs"/>
            </a:endParaRPr>
          </a:p>
          <a:p>
            <a:pPr algn="just"/>
            <a:r>
              <a:rPr lang="en-US" sz="800" kern="1200" dirty="0" err="1">
                <a:solidFill>
                  <a:schemeClr val="tx1"/>
                </a:solidFill>
                <a:latin typeface="+mn-lt"/>
                <a:ea typeface="+mn-ea"/>
                <a:cs typeface="+mn-cs"/>
              </a:rPr>
              <a:t>Masureel</a:t>
            </a:r>
            <a:r>
              <a:rPr lang="en-US" sz="800" kern="1200" dirty="0">
                <a:solidFill>
                  <a:schemeClr val="tx1"/>
                </a:solidFill>
                <a:latin typeface="+mn-lt"/>
                <a:ea typeface="+mn-ea"/>
                <a:cs typeface="+mn-cs"/>
              </a:rPr>
              <a:t> is dedicated to maintain the recognized level of quality and inventiveness and has even taken up the challenge to provide alternatives for PVC wallcoverings.</a:t>
            </a:r>
          </a:p>
          <a:p>
            <a:pPr algn="just"/>
            <a:endParaRPr lang="nl-BE" sz="10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3B0629AE-CA2C-4835-86D0-765DB9E9157A}" type="slidenum">
              <a:rPr lang="nl-BE" smtClean="0"/>
              <a:pPr/>
              <a:t>11</a:t>
            </a:fld>
            <a:endParaRPr lang="nl-BE"/>
          </a:p>
        </p:txBody>
      </p:sp>
    </p:spTree>
    <p:extLst>
      <p:ext uri="{BB962C8B-B14F-4D97-AF65-F5344CB8AC3E}">
        <p14:creationId xmlns:p14="http://schemas.microsoft.com/office/powerpoint/2010/main" val="389008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lgn="just">
              <a:buNone/>
            </a:pPr>
            <a:r>
              <a:rPr lang="nl-BE" sz="1200" kern="1200" dirty="0">
                <a:solidFill>
                  <a:schemeClr val="tx1"/>
                </a:solidFill>
                <a:latin typeface="+mn-lt"/>
                <a:ea typeface="+mn-ea"/>
                <a:cs typeface="+mn-cs"/>
              </a:rPr>
              <a:t>Under the name Masureel Art Factory, Masureel collaborates with artists and museums to produce unique wallcovering editions.</a:t>
            </a:r>
          </a:p>
          <a:p>
            <a:pPr marL="0" indent="0" algn="just">
              <a:buNone/>
            </a:pPr>
            <a:endParaRPr lang="nl-BE" sz="1200" kern="1200" dirty="0">
              <a:solidFill>
                <a:schemeClr val="tx1"/>
              </a:solidFill>
              <a:latin typeface="+mn-lt"/>
              <a:ea typeface="+mn-ea"/>
              <a:cs typeface="+mn-cs"/>
            </a:endParaRPr>
          </a:p>
          <a:p>
            <a:pPr marL="0" indent="0" algn="just">
              <a:buNone/>
            </a:pPr>
            <a:r>
              <a:rPr lang="nl-BE" sz="1200" kern="1200" dirty="0">
                <a:solidFill>
                  <a:schemeClr val="tx1"/>
                </a:solidFill>
                <a:latin typeface="+mn-lt"/>
                <a:ea typeface="+mn-ea"/>
                <a:cs typeface="+mn-cs"/>
              </a:rPr>
              <a:t>We strongly believe that artistic research can challenge and enrich our concept of wallcovering. Our in-house technology and expertise in printing (traditional and digital) helps us to convert the artist’s vision into reality.</a:t>
            </a:r>
          </a:p>
          <a:p>
            <a:pPr marL="0" indent="0" algn="just">
              <a:buNone/>
            </a:pPr>
            <a:r>
              <a:rPr lang="en-US" sz="1200" b="0" i="0" kern="1200" dirty="0">
                <a:solidFill>
                  <a:schemeClr val="tx1"/>
                </a:solidFill>
                <a:effectLst/>
                <a:latin typeface="+mn-lt"/>
                <a:ea typeface="+mn-ea"/>
                <a:cs typeface="+mn-cs"/>
              </a:rPr>
              <a:t>SERVRANCKX - The 1920s</a:t>
            </a:r>
            <a:br>
              <a:rPr lang="en-US" dirty="0"/>
            </a:br>
            <a:r>
              <a:rPr lang="en-US" sz="1200" b="0" i="0" kern="1200" dirty="0">
                <a:solidFill>
                  <a:schemeClr val="tx1"/>
                </a:solidFill>
                <a:effectLst/>
                <a:latin typeface="+mn-lt"/>
                <a:ea typeface="+mn-ea"/>
                <a:cs typeface="+mn-cs"/>
              </a:rPr>
              <a:t>_</a:t>
            </a:r>
            <a:br>
              <a:rPr lang="en-US" dirty="0"/>
            </a:br>
            <a:r>
              <a:rPr lang="en-US" sz="1200" b="0" i="0" kern="1200" dirty="0">
                <a:solidFill>
                  <a:schemeClr val="tx1"/>
                </a:solidFill>
                <a:effectLst/>
                <a:latin typeface="+mn-lt"/>
                <a:ea typeface="+mn-ea"/>
                <a:cs typeface="+mn-cs"/>
              </a:rPr>
              <a:t>MAF reissues 4 of </a:t>
            </a:r>
            <a:r>
              <a:rPr lang="en-US" sz="1200" b="0" i="0" kern="1200" dirty="0" err="1">
                <a:solidFill>
                  <a:schemeClr val="tx1"/>
                </a:solidFill>
                <a:effectLst/>
                <a:latin typeface="+mn-lt"/>
                <a:ea typeface="+mn-ea"/>
                <a:cs typeface="+mn-cs"/>
              </a:rPr>
              <a:t>Servranckx’s</a:t>
            </a:r>
            <a:r>
              <a:rPr lang="en-US" sz="1200" b="0" i="0" kern="1200" dirty="0">
                <a:solidFill>
                  <a:schemeClr val="tx1"/>
                </a:solidFill>
                <a:effectLst/>
                <a:latin typeface="+mn-lt"/>
                <a:ea typeface="+mn-ea"/>
                <a:cs typeface="+mn-cs"/>
              </a:rPr>
              <a:t> wallpaper designs from the 1920s. The edition is printed on rolls of 70 cm width, using today’s innovated technology, 100 years after the original prints. Our creation team retouched the prints in adjustment of the division of space, attempting to approximate the motifs’ ratio of the original designs. In order to maintain the hand-printed character of the originals, the motifs were repainted. The </a:t>
            </a:r>
            <a:r>
              <a:rPr lang="en-US" sz="1200" b="0" i="0" kern="1200" dirty="0" err="1">
                <a:solidFill>
                  <a:schemeClr val="tx1"/>
                </a:solidFill>
                <a:effectLst/>
                <a:latin typeface="+mn-lt"/>
                <a:ea typeface="+mn-ea"/>
                <a:cs typeface="+mn-cs"/>
              </a:rPr>
              <a:t>colours</a:t>
            </a:r>
            <a:r>
              <a:rPr lang="en-US" sz="1200" b="0" i="0" kern="1200" dirty="0">
                <a:solidFill>
                  <a:schemeClr val="tx1"/>
                </a:solidFill>
                <a:effectLst/>
                <a:latin typeface="+mn-lt"/>
                <a:ea typeface="+mn-ea"/>
                <a:cs typeface="+mn-cs"/>
              </a:rPr>
              <a:t> and textures of the paint were carefully balanced in our laboratory. Executed on a non woven support, these vintage designs can meet current quality standards and revive in a contemporary environment.</a:t>
            </a:r>
            <a:endParaRPr lang="nl-BE" sz="1200" kern="1200" dirty="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3B0629AE-CA2C-4835-86D0-765DB9E9157A}" type="slidenum">
              <a:rPr lang="nl-BE" smtClean="0"/>
              <a:pPr/>
              <a:t>14</a:t>
            </a:fld>
            <a:endParaRPr lang="nl-BE"/>
          </a:p>
        </p:txBody>
      </p:sp>
    </p:spTree>
    <p:extLst>
      <p:ext uri="{BB962C8B-B14F-4D97-AF65-F5344CB8AC3E}">
        <p14:creationId xmlns:p14="http://schemas.microsoft.com/office/powerpoint/2010/main" val="3000157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br>
              <a:rPr lang="en-US" dirty="0"/>
            </a:br>
            <a:r>
              <a:rPr lang="en-US" sz="1200" b="0" i="0" kern="1200" dirty="0">
                <a:solidFill>
                  <a:schemeClr val="tx1"/>
                </a:solidFill>
                <a:effectLst/>
                <a:latin typeface="+mn-lt"/>
                <a:ea typeface="+mn-ea"/>
                <a:cs typeface="+mn-cs"/>
              </a:rPr>
              <a:t>Lore </a:t>
            </a:r>
            <a:r>
              <a:rPr lang="en-US" sz="1200" b="0" i="0" kern="1200" dirty="0" err="1">
                <a:solidFill>
                  <a:schemeClr val="tx1"/>
                </a:solidFill>
                <a:effectLst/>
                <a:latin typeface="+mn-lt"/>
                <a:ea typeface="+mn-ea"/>
                <a:cs typeface="+mn-cs"/>
              </a:rPr>
              <a:t>Vanelslande</a:t>
            </a:r>
            <a:r>
              <a:rPr lang="en-US" sz="1200" b="0" i="0" kern="1200" dirty="0">
                <a:solidFill>
                  <a:schemeClr val="tx1"/>
                </a:solidFill>
                <a:effectLst/>
                <a:latin typeface="+mn-lt"/>
                <a:ea typeface="+mn-ea"/>
                <a:cs typeface="+mn-cs"/>
              </a:rPr>
              <a:t> (1983, Ieper) graduated in 2007 from KASK - School of Arts in Ghent, as a Master in Textile Design. The concentration, precision and patience we associate with this ancient craft have since been the composing forces of her drawings.</a:t>
            </a:r>
            <a:br>
              <a:rPr lang="en-US" dirty="0"/>
            </a:br>
            <a:br>
              <a:rPr lang="en-US" dirty="0"/>
            </a:br>
            <a:r>
              <a:rPr lang="en-US" sz="1200" b="0" i="0" kern="1200" dirty="0">
                <a:solidFill>
                  <a:schemeClr val="tx1"/>
                </a:solidFill>
                <a:effectLst/>
                <a:latin typeface="+mn-lt"/>
                <a:ea typeface="+mn-ea"/>
                <a:cs typeface="+mn-cs"/>
              </a:rPr>
              <a:t>Rather than holding on to a predetermined concept, Lore </a:t>
            </a:r>
            <a:r>
              <a:rPr lang="en-US" sz="1200" b="0" i="0" kern="1200" dirty="0" err="1">
                <a:solidFill>
                  <a:schemeClr val="tx1"/>
                </a:solidFill>
                <a:effectLst/>
                <a:latin typeface="+mn-lt"/>
                <a:ea typeface="+mn-ea"/>
                <a:cs typeface="+mn-cs"/>
              </a:rPr>
              <a:t>Vanelslande</a:t>
            </a:r>
            <a:r>
              <a:rPr lang="en-US" sz="1200" b="0" i="0" kern="1200" dirty="0">
                <a:solidFill>
                  <a:schemeClr val="tx1"/>
                </a:solidFill>
                <a:effectLst/>
                <a:latin typeface="+mn-lt"/>
                <a:ea typeface="+mn-ea"/>
                <a:cs typeface="+mn-cs"/>
              </a:rPr>
              <a:t> allows herself to work intuitively. She departs from geometric figures, that gradually grow into complex patterns. Her drawings line with Minimal Art, but also carry a spiritual energy. It is all related to the concept of ‘sacred geometry’: symbols that can be found both in nature and in the ancient structures of sanctuaries all over the world. They can be seen as manifestations of a certain essence, that lies beyond visual reality.</a:t>
            </a:r>
            <a:br>
              <a:rPr lang="en-US" dirty="0"/>
            </a:br>
            <a:br>
              <a:rPr lang="en-US" dirty="0"/>
            </a:br>
            <a:r>
              <a:rPr lang="en-US" sz="1200" b="0" i="0" kern="1200" dirty="0">
                <a:solidFill>
                  <a:schemeClr val="tx1"/>
                </a:solidFill>
                <a:effectLst/>
                <a:latin typeface="+mn-lt"/>
                <a:ea typeface="+mn-ea"/>
                <a:cs typeface="+mn-cs"/>
              </a:rPr>
              <a:t>Lore </a:t>
            </a:r>
            <a:r>
              <a:rPr lang="en-US" sz="1200" b="0" i="0" kern="1200" dirty="0" err="1">
                <a:solidFill>
                  <a:schemeClr val="tx1"/>
                </a:solidFill>
                <a:effectLst/>
                <a:latin typeface="+mn-lt"/>
                <a:ea typeface="+mn-ea"/>
                <a:cs typeface="+mn-cs"/>
              </a:rPr>
              <a:t>Vanelslande’s</a:t>
            </a:r>
            <a:r>
              <a:rPr lang="en-US" sz="1200" b="0" i="0" kern="1200" dirty="0">
                <a:solidFill>
                  <a:schemeClr val="tx1"/>
                </a:solidFill>
                <a:effectLst/>
                <a:latin typeface="+mn-lt"/>
                <a:ea typeface="+mn-ea"/>
                <a:cs typeface="+mn-cs"/>
              </a:rPr>
              <a:t> work does not want to impose meaning, but opens up to the thoughts and perception of the viewer, which can continuously evolve.</a:t>
            </a:r>
            <a:br>
              <a:rPr lang="en-US" dirty="0"/>
            </a:br>
            <a:br>
              <a:rPr lang="en-US" dirty="0"/>
            </a:br>
            <a:r>
              <a:rPr lang="en-US" sz="1200" b="0" i="0" kern="1200" dirty="0">
                <a:solidFill>
                  <a:schemeClr val="tx1"/>
                </a:solidFill>
                <a:effectLst/>
                <a:latin typeface="+mn-lt"/>
                <a:ea typeface="+mn-ea"/>
                <a:cs typeface="+mn-cs"/>
              </a:rPr>
              <a:t>Picture: Lore </a:t>
            </a:r>
            <a:r>
              <a:rPr lang="en-US" sz="1200" b="0" i="0" kern="1200" dirty="0" err="1">
                <a:solidFill>
                  <a:schemeClr val="tx1"/>
                </a:solidFill>
                <a:effectLst/>
                <a:latin typeface="+mn-lt"/>
                <a:ea typeface="+mn-ea"/>
                <a:cs typeface="+mn-cs"/>
              </a:rPr>
              <a:t>Vanelslande</a:t>
            </a:r>
            <a:r>
              <a:rPr lang="en-US" sz="1200" b="0" i="0" kern="1200" dirty="0">
                <a:solidFill>
                  <a:schemeClr val="tx1"/>
                </a:solidFill>
                <a:effectLst/>
                <a:latin typeface="+mn-lt"/>
                <a:ea typeface="+mn-ea"/>
                <a:cs typeface="+mn-cs"/>
              </a:rPr>
              <a:t>, 'Basic Matrix', ink on paper, 2016, </a:t>
            </a:r>
            <a:r>
              <a:rPr lang="en-US" sz="1200" b="0" i="0" kern="1200" dirty="0" err="1">
                <a:solidFill>
                  <a:schemeClr val="tx1"/>
                </a:solidFill>
                <a:effectLst/>
                <a:latin typeface="+mn-lt"/>
                <a:ea typeface="+mn-ea"/>
                <a:cs typeface="+mn-cs"/>
              </a:rPr>
              <a:t>Masureel</a:t>
            </a:r>
            <a:r>
              <a:rPr lang="en-US" sz="1200" b="0" i="0" kern="1200" dirty="0">
                <a:solidFill>
                  <a:schemeClr val="tx1"/>
                </a:solidFill>
                <a:effectLst/>
                <a:latin typeface="+mn-lt"/>
                <a:ea typeface="+mn-ea"/>
                <a:cs typeface="+mn-cs"/>
              </a:rPr>
              <a:t> Collection</a:t>
            </a:r>
            <a:endParaRPr lang="nl-BE" dirty="0"/>
          </a:p>
        </p:txBody>
      </p:sp>
      <p:sp>
        <p:nvSpPr>
          <p:cNvPr id="4" name="Tijdelijke aanduiding voor dianummer 3"/>
          <p:cNvSpPr>
            <a:spLocks noGrp="1"/>
          </p:cNvSpPr>
          <p:nvPr>
            <p:ph type="sldNum" sz="quarter" idx="10"/>
          </p:nvPr>
        </p:nvSpPr>
        <p:spPr/>
        <p:txBody>
          <a:bodyPr/>
          <a:lstStyle/>
          <a:p>
            <a:fld id="{1AAF4854-8D07-48DA-8D8F-AFEC1D607B6B}" type="slidenum">
              <a:rPr lang="nl-BE" smtClean="0"/>
              <a:pPr/>
              <a:t>15</a:t>
            </a:fld>
            <a:endParaRPr lang="nl-BE"/>
          </a:p>
        </p:txBody>
      </p:sp>
    </p:spTree>
    <p:extLst>
      <p:ext uri="{BB962C8B-B14F-4D97-AF65-F5344CB8AC3E}">
        <p14:creationId xmlns:p14="http://schemas.microsoft.com/office/powerpoint/2010/main" val="898001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br>
              <a:rPr lang="en-US" dirty="0"/>
            </a:br>
            <a:r>
              <a:rPr lang="en-US" sz="1200" b="0" i="0" kern="1200" dirty="0">
                <a:solidFill>
                  <a:schemeClr val="tx1"/>
                </a:solidFill>
                <a:effectLst/>
                <a:latin typeface="+mn-lt"/>
                <a:ea typeface="+mn-ea"/>
                <a:cs typeface="+mn-cs"/>
              </a:rPr>
              <a:t>MAF edition 1: Lore </a:t>
            </a:r>
            <a:r>
              <a:rPr lang="en-US" sz="1200" b="0" i="0" kern="1200" dirty="0" err="1">
                <a:solidFill>
                  <a:schemeClr val="tx1"/>
                </a:solidFill>
                <a:effectLst/>
                <a:latin typeface="+mn-lt"/>
                <a:ea typeface="+mn-ea"/>
                <a:cs typeface="+mn-cs"/>
              </a:rPr>
              <a:t>Vanelslande</a:t>
            </a:r>
            <a:r>
              <a:rPr lang="en-US" sz="1200" b="0" i="0" kern="1200" dirty="0">
                <a:solidFill>
                  <a:schemeClr val="tx1"/>
                </a:solidFill>
                <a:effectLst/>
                <a:latin typeface="+mn-lt"/>
                <a:ea typeface="+mn-ea"/>
                <a:cs typeface="+mn-cs"/>
              </a:rPr>
              <a:t>, Running With Light (DRWL 401), digital print, non woven, 7 panels of 3 x 1.06 m, 2017. Installation view with a sofa by </a:t>
            </a:r>
            <a:r>
              <a:rPr lang="en-US" sz="1200" b="0" i="0" kern="1200" dirty="0" err="1">
                <a:solidFill>
                  <a:schemeClr val="tx1"/>
                </a:solidFill>
                <a:effectLst/>
                <a:latin typeface="+mn-lt"/>
                <a:ea typeface="+mn-ea"/>
                <a:cs typeface="+mn-cs"/>
              </a:rPr>
              <a:t>Preben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Fabricius</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Jørgen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Kastholm</a:t>
            </a:r>
            <a:r>
              <a:rPr lang="en-US" sz="1200" b="0" i="0" kern="1200" dirty="0">
                <a:solidFill>
                  <a:schemeClr val="tx1"/>
                </a:solidFill>
                <a:effectLst/>
                <a:latin typeface="+mn-lt"/>
                <a:ea typeface="+mn-ea"/>
                <a:cs typeface="+mn-cs"/>
              </a:rPr>
              <a:t> for E. Alfred Kill –1968.</a:t>
            </a:r>
            <a:br>
              <a:rPr lang="en-US" dirty="0"/>
            </a:br>
            <a:r>
              <a:rPr lang="en-US" sz="1200" b="0" i="0" kern="1200" dirty="0">
                <a:solidFill>
                  <a:schemeClr val="tx1"/>
                </a:solidFill>
                <a:effectLst/>
                <a:latin typeface="+mn-lt"/>
                <a:ea typeface="+mn-ea"/>
                <a:cs typeface="+mn-cs"/>
              </a:rPr>
              <a:t>__</a:t>
            </a:r>
            <a:br>
              <a:rPr lang="en-US" dirty="0"/>
            </a:br>
            <a:r>
              <a:rPr lang="en-US" sz="1200" b="0" i="0" kern="1200" dirty="0">
                <a:solidFill>
                  <a:schemeClr val="tx1"/>
                </a:solidFill>
                <a:effectLst/>
                <a:latin typeface="+mn-lt"/>
                <a:ea typeface="+mn-ea"/>
                <a:cs typeface="+mn-cs"/>
              </a:rPr>
              <a:t>Lore </a:t>
            </a:r>
            <a:r>
              <a:rPr lang="en-US" sz="1200" b="0" i="0" kern="1200" dirty="0" err="1">
                <a:solidFill>
                  <a:schemeClr val="tx1"/>
                </a:solidFill>
                <a:effectLst/>
                <a:latin typeface="+mn-lt"/>
                <a:ea typeface="+mn-ea"/>
                <a:cs typeface="+mn-cs"/>
              </a:rPr>
              <a:t>Vanelslande</a:t>
            </a:r>
            <a:r>
              <a:rPr lang="en-US" sz="1200" b="0" i="0" kern="1200" dirty="0">
                <a:solidFill>
                  <a:schemeClr val="tx1"/>
                </a:solidFill>
                <a:effectLst/>
                <a:latin typeface="+mn-lt"/>
                <a:ea typeface="+mn-ea"/>
                <a:cs typeface="+mn-cs"/>
              </a:rPr>
              <a:t> creates an atmosphere of softness and harmony, that transforms a home into a quiet companion. And so the wallcovering becomes a comforting existence, that brings inner peace and helps the body energy to re-align.</a:t>
            </a:r>
            <a:br>
              <a:rPr lang="en-US" dirty="0"/>
            </a:br>
            <a:br>
              <a:rPr lang="en-US" dirty="0"/>
            </a:br>
            <a:r>
              <a:rPr lang="en-US" sz="1200" b="0" i="0" kern="1200" dirty="0">
                <a:solidFill>
                  <a:schemeClr val="tx1"/>
                </a:solidFill>
                <a:effectLst/>
                <a:latin typeface="+mn-lt"/>
                <a:ea typeface="+mn-ea"/>
                <a:cs typeface="+mn-cs"/>
              </a:rPr>
              <a:t>This is the digital print of the series 'Running With Light', which extends over 7 panels.</a:t>
            </a:r>
            <a:endParaRPr lang="ru-RU" dirty="0"/>
          </a:p>
        </p:txBody>
      </p:sp>
      <p:sp>
        <p:nvSpPr>
          <p:cNvPr id="4" name="Номер слайда 3"/>
          <p:cNvSpPr>
            <a:spLocks noGrp="1"/>
          </p:cNvSpPr>
          <p:nvPr>
            <p:ph type="sldNum" sz="quarter" idx="10"/>
          </p:nvPr>
        </p:nvSpPr>
        <p:spPr/>
        <p:txBody>
          <a:bodyPr/>
          <a:lstStyle/>
          <a:p>
            <a:fld id="{3B0629AE-CA2C-4835-86D0-765DB9E9157A}" type="slidenum">
              <a:rPr lang="nl-BE" smtClean="0"/>
              <a:pPr/>
              <a:t>16</a:t>
            </a:fld>
            <a:endParaRPr lang="nl-BE"/>
          </a:p>
        </p:txBody>
      </p:sp>
    </p:spTree>
    <p:extLst>
      <p:ext uri="{BB962C8B-B14F-4D97-AF65-F5344CB8AC3E}">
        <p14:creationId xmlns:p14="http://schemas.microsoft.com/office/powerpoint/2010/main" val="4181787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de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3BC9A1BB-6C46-42B7-8BC7-9CDE2CB76B4E}" type="datetimeFigureOut">
              <a:rPr lang="nl-BE" smtClean="0"/>
              <a:pPr/>
              <a:t>1/04/2020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5ABF93C4-2FEC-4164-A34A-5D6BA9C8D9DA}" type="slidenum">
              <a:rPr lang="nl-BE" smtClean="0"/>
              <a:pPr/>
              <a:t>‹#›</a:t>
            </a:fld>
            <a:endParaRPr lang="nl-BE"/>
          </a:p>
        </p:txBody>
      </p:sp>
    </p:spTree>
    <p:extLst>
      <p:ext uri="{BB962C8B-B14F-4D97-AF65-F5344CB8AC3E}">
        <p14:creationId xmlns:p14="http://schemas.microsoft.com/office/powerpoint/2010/main" val="1123227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BC9A1BB-6C46-42B7-8BC7-9CDE2CB76B4E}" type="datetimeFigureOut">
              <a:rPr lang="nl-BE" smtClean="0"/>
              <a:pPr/>
              <a:t>1/04/2020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5ABF93C4-2FEC-4164-A34A-5D6BA9C8D9DA}" type="slidenum">
              <a:rPr lang="nl-BE" smtClean="0"/>
              <a:pPr/>
              <a:t>‹#›</a:t>
            </a:fld>
            <a:endParaRPr lang="nl-BE"/>
          </a:p>
        </p:txBody>
      </p:sp>
    </p:spTree>
    <p:extLst>
      <p:ext uri="{BB962C8B-B14F-4D97-AF65-F5344CB8AC3E}">
        <p14:creationId xmlns:p14="http://schemas.microsoft.com/office/powerpoint/2010/main" val="586712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BC9A1BB-6C46-42B7-8BC7-9CDE2CB76B4E}" type="datetimeFigureOut">
              <a:rPr lang="nl-BE" smtClean="0"/>
              <a:pPr/>
              <a:t>1/04/2020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5ABF93C4-2FEC-4164-A34A-5D6BA9C8D9DA}" type="slidenum">
              <a:rPr lang="nl-BE" smtClean="0"/>
              <a:pPr/>
              <a:t>‹#›</a:t>
            </a:fld>
            <a:endParaRPr lang="nl-BE"/>
          </a:p>
        </p:txBody>
      </p:sp>
    </p:spTree>
    <p:extLst>
      <p:ext uri="{BB962C8B-B14F-4D97-AF65-F5344CB8AC3E}">
        <p14:creationId xmlns:p14="http://schemas.microsoft.com/office/powerpoint/2010/main" val="3592641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4/1/2020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009775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3BC9A1BB-6C46-42B7-8BC7-9CDE2CB76B4E}" type="datetimeFigureOut">
              <a:rPr lang="nl-BE" smtClean="0"/>
              <a:pPr/>
              <a:t>1/04/2020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5ABF93C4-2FEC-4164-A34A-5D6BA9C8D9DA}" type="slidenum">
              <a:rPr lang="nl-BE" smtClean="0"/>
              <a:pPr/>
              <a:t>‹#›</a:t>
            </a:fld>
            <a:endParaRPr lang="nl-BE"/>
          </a:p>
        </p:txBody>
      </p:sp>
    </p:spTree>
    <p:extLst>
      <p:ext uri="{BB962C8B-B14F-4D97-AF65-F5344CB8AC3E}">
        <p14:creationId xmlns:p14="http://schemas.microsoft.com/office/powerpoint/2010/main" val="1714717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de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3BC9A1BB-6C46-42B7-8BC7-9CDE2CB76B4E}" type="datetimeFigureOut">
              <a:rPr lang="nl-BE" smtClean="0"/>
              <a:pPr/>
              <a:t>1/04/2020</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5ABF93C4-2FEC-4164-A34A-5D6BA9C8D9DA}" type="slidenum">
              <a:rPr lang="nl-BE" smtClean="0"/>
              <a:pPr/>
              <a:t>‹#›</a:t>
            </a:fld>
            <a:endParaRPr lang="nl-BE"/>
          </a:p>
        </p:txBody>
      </p:sp>
    </p:spTree>
    <p:extLst>
      <p:ext uri="{BB962C8B-B14F-4D97-AF65-F5344CB8AC3E}">
        <p14:creationId xmlns:p14="http://schemas.microsoft.com/office/powerpoint/2010/main" val="2747449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3BC9A1BB-6C46-42B7-8BC7-9CDE2CB76B4E}" type="datetimeFigureOut">
              <a:rPr lang="nl-BE" smtClean="0"/>
              <a:pPr/>
              <a:t>1/04/2020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5ABF93C4-2FEC-4164-A34A-5D6BA9C8D9DA}" type="slidenum">
              <a:rPr lang="nl-BE" smtClean="0"/>
              <a:pPr/>
              <a:t>‹#›</a:t>
            </a:fld>
            <a:endParaRPr lang="nl-BE"/>
          </a:p>
        </p:txBody>
      </p:sp>
    </p:spTree>
    <p:extLst>
      <p:ext uri="{BB962C8B-B14F-4D97-AF65-F5344CB8AC3E}">
        <p14:creationId xmlns:p14="http://schemas.microsoft.com/office/powerpoint/2010/main" val="6438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de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3BC9A1BB-6C46-42B7-8BC7-9CDE2CB76B4E}" type="datetimeFigureOut">
              <a:rPr lang="nl-BE" smtClean="0"/>
              <a:pPr/>
              <a:t>1/04/2020</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5ABF93C4-2FEC-4164-A34A-5D6BA9C8D9DA}" type="slidenum">
              <a:rPr lang="nl-BE" smtClean="0"/>
              <a:pPr/>
              <a:t>‹#›</a:t>
            </a:fld>
            <a:endParaRPr lang="nl-BE"/>
          </a:p>
        </p:txBody>
      </p:sp>
    </p:spTree>
    <p:extLst>
      <p:ext uri="{BB962C8B-B14F-4D97-AF65-F5344CB8AC3E}">
        <p14:creationId xmlns:p14="http://schemas.microsoft.com/office/powerpoint/2010/main" val="441175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3BC9A1BB-6C46-42B7-8BC7-9CDE2CB76B4E}" type="datetimeFigureOut">
              <a:rPr lang="nl-BE" smtClean="0"/>
              <a:pPr/>
              <a:t>1/04/2020</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5ABF93C4-2FEC-4164-A34A-5D6BA9C8D9DA}" type="slidenum">
              <a:rPr lang="nl-BE" smtClean="0"/>
              <a:pPr/>
              <a:t>‹#›</a:t>
            </a:fld>
            <a:endParaRPr lang="nl-BE"/>
          </a:p>
        </p:txBody>
      </p:sp>
    </p:spTree>
    <p:extLst>
      <p:ext uri="{BB962C8B-B14F-4D97-AF65-F5344CB8AC3E}">
        <p14:creationId xmlns:p14="http://schemas.microsoft.com/office/powerpoint/2010/main" val="2961141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C9A1BB-6C46-42B7-8BC7-9CDE2CB76B4E}" type="datetimeFigureOut">
              <a:rPr lang="nl-BE" smtClean="0"/>
              <a:pPr/>
              <a:t>1/04/2020</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5ABF93C4-2FEC-4164-A34A-5D6BA9C8D9DA}" type="slidenum">
              <a:rPr lang="nl-BE" smtClean="0"/>
              <a:pPr/>
              <a:t>‹#›</a:t>
            </a:fld>
            <a:endParaRPr lang="nl-BE"/>
          </a:p>
        </p:txBody>
      </p:sp>
    </p:spTree>
    <p:extLst>
      <p:ext uri="{BB962C8B-B14F-4D97-AF65-F5344CB8AC3E}">
        <p14:creationId xmlns:p14="http://schemas.microsoft.com/office/powerpoint/2010/main" val="2048790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Date Placeholder 4"/>
          <p:cNvSpPr>
            <a:spLocks noGrp="1"/>
          </p:cNvSpPr>
          <p:nvPr>
            <p:ph type="dt" sz="half" idx="10"/>
          </p:nvPr>
        </p:nvSpPr>
        <p:spPr/>
        <p:txBody>
          <a:bodyPr/>
          <a:lstStyle/>
          <a:p>
            <a:fld id="{3BC9A1BB-6C46-42B7-8BC7-9CDE2CB76B4E}" type="datetimeFigureOut">
              <a:rPr lang="nl-BE" smtClean="0"/>
              <a:pPr/>
              <a:t>1/04/2020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5ABF93C4-2FEC-4164-A34A-5D6BA9C8D9DA}" type="slidenum">
              <a:rPr lang="nl-BE" smtClean="0"/>
              <a:pPr/>
              <a:t>‹#›</a:t>
            </a:fld>
            <a:endParaRPr lang="nl-BE"/>
          </a:p>
        </p:txBody>
      </p:sp>
    </p:spTree>
    <p:extLst>
      <p:ext uri="{BB962C8B-B14F-4D97-AF65-F5344CB8AC3E}">
        <p14:creationId xmlns:p14="http://schemas.microsoft.com/office/powerpoint/2010/main" val="280002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Date Placeholder 4"/>
          <p:cNvSpPr>
            <a:spLocks noGrp="1"/>
          </p:cNvSpPr>
          <p:nvPr>
            <p:ph type="dt" sz="half" idx="10"/>
          </p:nvPr>
        </p:nvSpPr>
        <p:spPr/>
        <p:txBody>
          <a:bodyPr/>
          <a:lstStyle/>
          <a:p>
            <a:fld id="{3BC9A1BB-6C46-42B7-8BC7-9CDE2CB76B4E}" type="datetimeFigureOut">
              <a:rPr lang="nl-BE" smtClean="0"/>
              <a:pPr/>
              <a:t>1/04/2020</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5ABF93C4-2FEC-4164-A34A-5D6BA9C8D9DA}" type="slidenum">
              <a:rPr lang="nl-BE" smtClean="0"/>
              <a:pPr/>
              <a:t>‹#›</a:t>
            </a:fld>
            <a:endParaRPr lang="nl-BE"/>
          </a:p>
        </p:txBody>
      </p:sp>
    </p:spTree>
    <p:extLst>
      <p:ext uri="{BB962C8B-B14F-4D97-AF65-F5344CB8AC3E}">
        <p14:creationId xmlns:p14="http://schemas.microsoft.com/office/powerpoint/2010/main" val="4094463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C9A1BB-6C46-42B7-8BC7-9CDE2CB76B4E}" type="datetimeFigureOut">
              <a:rPr lang="nl-BE" smtClean="0"/>
              <a:pPr/>
              <a:t>1/04/2020</a:t>
            </a:fld>
            <a:endParaRPr lang="nl-B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BF93C4-2FEC-4164-A34A-5D6BA9C8D9DA}" type="slidenum">
              <a:rPr lang="nl-BE" smtClean="0"/>
              <a:pPr/>
              <a:t>‹#›</a:t>
            </a:fld>
            <a:endParaRPr lang="nl-BE"/>
          </a:p>
        </p:txBody>
      </p:sp>
    </p:spTree>
    <p:extLst>
      <p:ext uri="{BB962C8B-B14F-4D97-AF65-F5344CB8AC3E}">
        <p14:creationId xmlns:p14="http://schemas.microsoft.com/office/powerpoint/2010/main" val="2485069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3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2.xml"/><Relationship Id="rId4" Type="http://schemas.openxmlformats.org/officeDocument/2006/relationships/image" Target="../media/image116.png"/></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18.png"/></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5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5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rotWithShape="1">
          <a:blip r:embed="rId3" cstate="print">
            <a:extLst>
              <a:ext uri="{28A0092B-C50C-407E-A947-70E740481C1C}">
                <a14:useLocalDpi xmlns:a14="http://schemas.microsoft.com/office/drawing/2010/main" val="0"/>
              </a:ext>
            </a:extLst>
          </a:blip>
          <a:srcRect l="10045" t="-120" r="31940" b="120"/>
          <a:stretch/>
        </p:blipFill>
        <p:spPr>
          <a:xfrm>
            <a:off x="6153665" y="-19572"/>
            <a:ext cx="2990335" cy="6877572"/>
          </a:xfrm>
          <a:prstGeom prst="rect">
            <a:avLst/>
          </a:prstGeom>
        </p:spPr>
      </p:pic>
      <p:pic>
        <p:nvPicPr>
          <p:cNvPr id="12" name="Afbeelding 11"/>
          <p:cNvPicPr>
            <a:picLocks noChangeAspect="1"/>
          </p:cNvPicPr>
          <p:nvPr/>
        </p:nvPicPr>
        <p:blipFill rotWithShape="1">
          <a:blip r:embed="rId4" cstate="print">
            <a:extLst>
              <a:ext uri="{28A0092B-C50C-407E-A947-70E740481C1C}">
                <a14:useLocalDpi xmlns:a14="http://schemas.microsoft.com/office/drawing/2010/main" val="0"/>
              </a:ext>
            </a:extLst>
          </a:blip>
          <a:srcRect l="8196" r="22461"/>
          <a:stretch/>
        </p:blipFill>
        <p:spPr>
          <a:xfrm>
            <a:off x="2982098" y="0"/>
            <a:ext cx="3171568" cy="6858000"/>
          </a:xfrm>
          <a:prstGeom prst="rect">
            <a:avLst/>
          </a:prstGeom>
        </p:spPr>
      </p:pic>
      <p:pic>
        <p:nvPicPr>
          <p:cNvPr id="14" name="Afbeelding 13"/>
          <p:cNvPicPr>
            <a:picLocks noChangeAspect="1"/>
          </p:cNvPicPr>
          <p:nvPr/>
        </p:nvPicPr>
        <p:blipFill rotWithShape="1">
          <a:blip r:embed="rId5" cstate="print">
            <a:extLst>
              <a:ext uri="{28A0092B-C50C-407E-A947-70E740481C1C}">
                <a14:useLocalDpi xmlns:a14="http://schemas.microsoft.com/office/drawing/2010/main" val="0"/>
              </a:ext>
            </a:extLst>
          </a:blip>
          <a:srcRect l="7697" t="-240" r="22760" b="240"/>
          <a:stretch/>
        </p:blipFill>
        <p:spPr>
          <a:xfrm>
            <a:off x="0" y="-19572"/>
            <a:ext cx="2982097" cy="6869856"/>
          </a:xfrm>
          <a:prstGeom prst="rect">
            <a:avLst/>
          </a:prstGeom>
        </p:spPr>
      </p:pic>
      <p:pic>
        <p:nvPicPr>
          <p:cNvPr id="15" name="Afbeelding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3246" y="-19572"/>
            <a:ext cx="5256276" cy="1368552"/>
          </a:xfrm>
          <a:prstGeom prst="rect">
            <a:avLst/>
          </a:prstGeom>
        </p:spPr>
      </p:pic>
    </p:spTree>
    <p:extLst>
      <p:ext uri="{BB962C8B-B14F-4D97-AF65-F5344CB8AC3E}">
        <p14:creationId xmlns:p14="http://schemas.microsoft.com/office/powerpoint/2010/main" val="4263402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0" y="8014"/>
            <a:ext cx="4464909" cy="803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400" dirty="0">
                <a:solidFill>
                  <a:schemeClr val="bg1">
                    <a:lumMod val="65000"/>
                  </a:schemeClr>
                </a:solidFill>
                <a:latin typeface="+mn-lt"/>
                <a:cs typeface="Arial" panose="020B0604020202020204" pitchFamily="34" charset="0"/>
              </a:rPr>
              <a:t>ART</a:t>
            </a:r>
            <a:br>
              <a:rPr lang="nl-BE" sz="2400" dirty="0">
                <a:solidFill>
                  <a:schemeClr val="bg1">
                    <a:lumMod val="65000"/>
                  </a:schemeClr>
                </a:solidFill>
                <a:latin typeface="Arial" panose="020B0604020202020204" pitchFamily="34" charset="0"/>
                <a:cs typeface="Arial" panose="020B0604020202020204" pitchFamily="34" charset="0"/>
              </a:rPr>
            </a:br>
            <a:endParaRPr lang="nl-BE" sz="2400" dirty="0">
              <a:solidFill>
                <a:schemeClr val="bg1">
                  <a:lumMod val="65000"/>
                </a:schemeClr>
              </a:solidFill>
              <a:cs typeface="Arial" panose="020B0604020202020204" pitchFamily="34" charset="0"/>
            </a:endParaRPr>
          </a:p>
        </p:txBody>
      </p:sp>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3894" y="-22326"/>
            <a:ext cx="4610106" cy="6915159"/>
          </a:xfrm>
          <a:prstGeom prst="rect">
            <a:avLst/>
          </a:prstGeom>
        </p:spPr>
      </p:pic>
      <p:pic>
        <p:nvPicPr>
          <p:cNvPr id="5"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1744"/>
            <a:ext cx="4237504" cy="6356256"/>
          </a:xfrm>
          <a:prstGeom prst="rect">
            <a:avLst/>
          </a:prstGeom>
        </p:spPr>
      </p:pic>
    </p:spTree>
    <p:extLst>
      <p:ext uri="{BB962C8B-B14F-4D97-AF65-F5344CB8AC3E}">
        <p14:creationId xmlns:p14="http://schemas.microsoft.com/office/powerpoint/2010/main" val="4246830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Document Nathalie\boekjeluc\MASUREEL_HEIMTEX_2016-12-21_Page_20.jpg"/>
          <p:cNvPicPr>
            <a:picLocks noChangeAspect="1" noChangeArrowheads="1"/>
          </p:cNvPicPr>
          <p:nvPr/>
        </p:nvPicPr>
        <p:blipFill rotWithShape="1">
          <a:blip r:embed="rId3" cstate="print"/>
          <a:srcRect l="33544" r="19697"/>
          <a:stretch/>
        </p:blipFill>
        <p:spPr bwMode="auto">
          <a:xfrm>
            <a:off x="1" y="0"/>
            <a:ext cx="4544008" cy="6858000"/>
          </a:xfrm>
          <a:prstGeom prst="rect">
            <a:avLst/>
          </a:prstGeom>
          <a:noFill/>
        </p:spPr>
      </p:pic>
      <p:pic>
        <p:nvPicPr>
          <p:cNvPr id="9" name="Picture 2" descr="Z:\Document Nathalie\boekjeluc\MASUREEL_HEIMTEX_2016-12-21_Page_19.jpg"/>
          <p:cNvPicPr>
            <a:picLocks noChangeAspect="1" noChangeArrowheads="1"/>
          </p:cNvPicPr>
          <p:nvPr/>
        </p:nvPicPr>
        <p:blipFill>
          <a:blip r:embed="rId4" cstate="print"/>
          <a:srcRect l="52346"/>
          <a:stretch>
            <a:fillRect/>
          </a:stretch>
        </p:blipFill>
        <p:spPr bwMode="auto">
          <a:xfrm>
            <a:off x="4782577" y="1885679"/>
            <a:ext cx="1991050" cy="2948470"/>
          </a:xfrm>
          <a:prstGeom prst="rect">
            <a:avLst/>
          </a:prstGeom>
          <a:noFill/>
        </p:spPr>
      </p:pic>
      <p:sp>
        <p:nvSpPr>
          <p:cNvPr id="10" name="object 5"/>
          <p:cNvSpPr/>
          <p:nvPr/>
        </p:nvSpPr>
        <p:spPr>
          <a:xfrm>
            <a:off x="6813934" y="3429000"/>
            <a:ext cx="2141837" cy="3274551"/>
          </a:xfrm>
          <a:prstGeom prst="rect">
            <a:avLst/>
          </a:prstGeom>
          <a:blipFill>
            <a:blip r:embed="rId5" cstate="print"/>
            <a:srcRect/>
            <a:stretch>
              <a:fillRect l="-4555" r="-9370"/>
            </a:stretch>
          </a:blipFill>
        </p:spPr>
        <p:txBody>
          <a:bodyPr wrap="square" lIns="0" tIns="0" rIns="0" bIns="0" rtlCol="0"/>
          <a:lstStyle/>
          <a:p>
            <a:endParaRPr/>
          </a:p>
        </p:txBody>
      </p:sp>
      <p:sp>
        <p:nvSpPr>
          <p:cNvPr id="11" name="Tekstvak 10"/>
          <p:cNvSpPr txBox="1"/>
          <p:nvPr/>
        </p:nvSpPr>
        <p:spPr>
          <a:xfrm>
            <a:off x="4621411" y="716528"/>
            <a:ext cx="4411761" cy="369332"/>
          </a:xfrm>
          <a:prstGeom prst="rect">
            <a:avLst/>
          </a:prstGeom>
          <a:noFill/>
        </p:spPr>
        <p:txBody>
          <a:bodyPr wrap="square" rtlCol="0">
            <a:spAutoFit/>
          </a:bodyPr>
          <a:lstStyle/>
          <a:p>
            <a:pPr algn="r"/>
            <a:r>
              <a:rPr lang="nl-BE" i="1" dirty="0">
                <a:latin typeface="+mj-lt"/>
              </a:rPr>
              <a:t>In nature, </a:t>
            </a:r>
            <a:r>
              <a:rPr lang="nl-BE" i="1" dirty="0" err="1">
                <a:latin typeface="+mj-lt"/>
              </a:rPr>
              <a:t>everything</a:t>
            </a:r>
            <a:r>
              <a:rPr lang="nl-BE" i="1" dirty="0">
                <a:latin typeface="+mj-lt"/>
              </a:rPr>
              <a:t> is </a:t>
            </a:r>
            <a:r>
              <a:rPr lang="nl-BE" i="1" dirty="0" err="1">
                <a:latin typeface="+mj-lt"/>
              </a:rPr>
              <a:t>connected</a:t>
            </a:r>
            <a:r>
              <a:rPr lang="nl-BE" i="1" dirty="0">
                <a:latin typeface="+mj-lt"/>
              </a:rPr>
              <a:t>.</a:t>
            </a:r>
          </a:p>
        </p:txBody>
      </p:sp>
      <p:sp>
        <p:nvSpPr>
          <p:cNvPr id="12" name="object 6"/>
          <p:cNvSpPr/>
          <p:nvPr/>
        </p:nvSpPr>
        <p:spPr>
          <a:xfrm>
            <a:off x="4822884" y="4875003"/>
            <a:ext cx="1874478" cy="1828548"/>
          </a:xfrm>
          <a:prstGeom prst="rect">
            <a:avLst/>
          </a:prstGeom>
          <a:blipFill>
            <a:blip r:embed="rId6" cstate="print"/>
            <a:srcRect/>
            <a:stretch>
              <a:fillRect t="-4663" b="-43422"/>
            </a:stretch>
          </a:blipFill>
        </p:spPr>
        <p:txBody>
          <a:bodyPr wrap="square" lIns="0" tIns="0" rIns="0" bIns="0" rtlCol="0"/>
          <a:lstStyle/>
          <a:p>
            <a:endParaRPr/>
          </a:p>
        </p:txBody>
      </p:sp>
      <p:sp>
        <p:nvSpPr>
          <p:cNvPr id="14" name="Titel 1"/>
          <p:cNvSpPr txBox="1">
            <a:spLocks/>
          </p:cNvSpPr>
          <p:nvPr/>
        </p:nvSpPr>
        <p:spPr>
          <a:xfrm>
            <a:off x="4831230" y="134466"/>
            <a:ext cx="420194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nl-BE" sz="2400" dirty="0">
                <a:solidFill>
                  <a:schemeClr val="bg1">
                    <a:lumMod val="50000"/>
                  </a:schemeClr>
                </a:solidFill>
                <a:latin typeface="+mn-lt"/>
                <a:cs typeface="Arial" panose="020B0604020202020204" pitchFamily="34" charset="0"/>
              </a:rPr>
              <a:t>NATURE</a:t>
            </a:r>
            <a:br>
              <a:rPr lang="nl-BE" sz="3200" dirty="0">
                <a:solidFill>
                  <a:schemeClr val="bg1">
                    <a:lumMod val="50000"/>
                  </a:schemeClr>
                </a:solidFill>
                <a:latin typeface="Arial" panose="020B0604020202020204" pitchFamily="34" charset="0"/>
                <a:cs typeface="Arial" panose="020B0604020202020204" pitchFamily="34" charset="0"/>
              </a:rPr>
            </a:br>
            <a:endParaRPr lang="nl-BE" sz="1600" dirty="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983192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60" r="8042"/>
          <a:stretch/>
        </p:blipFill>
        <p:spPr bwMode="auto">
          <a:xfrm>
            <a:off x="-1" y="1558342"/>
            <a:ext cx="4828675" cy="3753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1074" y="954830"/>
            <a:ext cx="4142926" cy="4735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1"/>
          <p:cNvSpPr txBox="1">
            <a:spLocks/>
          </p:cNvSpPr>
          <p:nvPr/>
        </p:nvSpPr>
        <p:spPr>
          <a:xfrm>
            <a:off x="-1" y="8014"/>
            <a:ext cx="5390147" cy="13876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4000" dirty="0">
                <a:latin typeface="+mn-lt"/>
                <a:cs typeface="Arial" panose="020B0604020202020204" pitchFamily="34" charset="0"/>
              </a:rPr>
              <a:t>Heimtextil 2020</a:t>
            </a:r>
            <a:br>
              <a:rPr lang="nl-BE" sz="4000" dirty="0">
                <a:latin typeface="Arial" panose="020B0604020202020204" pitchFamily="34" charset="0"/>
                <a:cs typeface="Arial" panose="020B0604020202020204" pitchFamily="34" charset="0"/>
              </a:rPr>
            </a:br>
            <a:endParaRPr lang="nl-BE" sz="4000" dirty="0">
              <a:cs typeface="Arial" panose="020B0604020202020204" pitchFamily="34" charset="0"/>
            </a:endParaRPr>
          </a:p>
        </p:txBody>
      </p:sp>
    </p:spTree>
    <p:extLst>
      <p:ext uri="{BB962C8B-B14F-4D97-AF65-F5344CB8AC3E}">
        <p14:creationId xmlns:p14="http://schemas.microsoft.com/office/powerpoint/2010/main" val="1230860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masureelportal.com/resources/marketingitem/files/logoMASUREELzwa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495" y="655348"/>
            <a:ext cx="7715399" cy="2008822"/>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txBox="1">
            <a:spLocks/>
          </p:cNvSpPr>
          <p:nvPr/>
        </p:nvSpPr>
        <p:spPr>
          <a:xfrm>
            <a:off x="0" y="8014"/>
            <a:ext cx="4464909" cy="803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400" dirty="0">
                <a:solidFill>
                  <a:schemeClr val="bg1">
                    <a:lumMod val="65000"/>
                  </a:schemeClr>
                </a:solidFill>
                <a:latin typeface="+mn-lt"/>
                <a:cs typeface="Arial" panose="020B0604020202020204" pitchFamily="34" charset="0"/>
              </a:rPr>
              <a:t>BRANDS</a:t>
            </a:r>
            <a:br>
              <a:rPr lang="nl-BE" sz="2400" dirty="0">
                <a:solidFill>
                  <a:schemeClr val="bg1">
                    <a:lumMod val="65000"/>
                  </a:schemeClr>
                </a:solidFill>
                <a:latin typeface="Arial" panose="020B0604020202020204" pitchFamily="34" charset="0"/>
                <a:cs typeface="Arial" panose="020B0604020202020204" pitchFamily="34" charset="0"/>
              </a:rPr>
            </a:br>
            <a:endParaRPr lang="nl-BE" sz="2400" dirty="0">
              <a:solidFill>
                <a:schemeClr val="bg1">
                  <a:lumMod val="65000"/>
                </a:schemeClr>
              </a:solidFill>
              <a:cs typeface="Arial" panose="020B0604020202020204" pitchFamily="34" charset="0"/>
            </a:endParaRPr>
          </a:p>
        </p:txBody>
      </p:sp>
      <p:pic>
        <p:nvPicPr>
          <p:cNvPr id="2055" name="Picture 7" descr="https://www.masureelportal.com/resources/marketingitem/files/logoGUYMASUREELzw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871" y="2510151"/>
            <a:ext cx="5086160" cy="1379621"/>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s://www.masureelportal.com/resources/marketingitem/files/logoKHROMAzwar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495" y="3673642"/>
            <a:ext cx="3722912" cy="1416436"/>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https://www.masureelportal.com/resources/marketingitem/files/logoZOOMzwa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8495" y="4990927"/>
            <a:ext cx="3751452" cy="1426498"/>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https://lh3.googleusercontent.com/6Wm0ZT9i1HvA1tR6wG_A19tJovZSNlWWulN6UwPYSo-mwDsDJBxmd4QQNySxUxRcAE1jwaELF1so4tspOrGsfL9zA6ld0t0Nv9-xpcc5i6cAVd7q66g1mUnLYiCJeKIemdsZ7j8"/>
          <p:cNvPicPr>
            <a:picLocks noChangeAspect="1" noChangeArrowheads="1"/>
          </p:cNvPicPr>
          <p:nvPr/>
        </p:nvPicPr>
        <p:blipFill rotWithShape="1">
          <a:blip r:embed="rId6">
            <a:extLst>
              <a:ext uri="{28A0092B-C50C-407E-A947-70E740481C1C}">
                <a14:useLocalDpi xmlns:a14="http://schemas.microsoft.com/office/drawing/2010/main" val="0"/>
              </a:ext>
            </a:extLst>
          </a:blip>
          <a:srcRect l="25683" r="23736"/>
          <a:stretch/>
        </p:blipFill>
        <p:spPr bwMode="auto">
          <a:xfrm>
            <a:off x="5130777" y="3511488"/>
            <a:ext cx="3246230" cy="1740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790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6691" y="264695"/>
            <a:ext cx="4397309" cy="6593305"/>
          </a:xfrm>
          <a:prstGeom prst="rect">
            <a:avLst/>
          </a:prstGeom>
        </p:spPr>
      </p:pic>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9015" y="380465"/>
            <a:ext cx="4192978" cy="1138239"/>
          </a:xfrm>
          <a:prstGeom prst="rect">
            <a:avLst/>
          </a:prstGeom>
        </p:spPr>
      </p:pic>
      <p:pic>
        <p:nvPicPr>
          <p:cNvPr id="256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19757"/>
            <a:ext cx="4624094" cy="3823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8085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8973" y="5986764"/>
            <a:ext cx="4295936" cy="626519"/>
          </a:xfrm>
          <a:prstGeom prst="rect">
            <a:avLst/>
          </a:prstGeom>
        </p:spPr>
        <p:txBody>
          <a:bodyPr vert="horz" wrap="square" lIns="0" tIns="10860" rIns="0" bIns="0" rtlCol="0">
            <a:spAutoFit/>
          </a:bodyPr>
          <a:lstStyle/>
          <a:p>
            <a:pPr marL="10860" marR="4344">
              <a:lnSpc>
                <a:spcPct val="125000"/>
              </a:lnSpc>
              <a:spcBef>
                <a:spcPts val="86"/>
              </a:spcBef>
            </a:pPr>
            <a:r>
              <a:rPr sz="1600" spc="-38" dirty="0">
                <a:latin typeface="Arial" panose="020B0604020202020204" pitchFamily="34" charset="0"/>
                <a:cs typeface="Arial" panose="020B0604020202020204" pitchFamily="34" charset="0"/>
              </a:rPr>
              <a:t>Lore </a:t>
            </a:r>
            <a:r>
              <a:rPr lang="nl-BE" sz="1600" spc="-38" dirty="0">
                <a:latin typeface="Arial" panose="020B0604020202020204" pitchFamily="34" charset="0"/>
                <a:cs typeface="Arial" panose="020B0604020202020204" pitchFamily="34" charset="0"/>
              </a:rPr>
              <a:t>VANELSLANDE</a:t>
            </a:r>
            <a:r>
              <a:rPr sz="1600" spc="-38" dirty="0">
                <a:latin typeface="Arial" panose="020B0604020202020204" pitchFamily="34" charset="0"/>
                <a:cs typeface="Arial" panose="020B0604020202020204" pitchFamily="34" charset="0"/>
              </a:rPr>
              <a:t>, </a:t>
            </a:r>
            <a:r>
              <a:rPr sz="1600" spc="-21" dirty="0">
                <a:latin typeface="Arial" panose="020B0604020202020204" pitchFamily="34" charset="0"/>
                <a:cs typeface="Arial" panose="020B0604020202020204" pitchFamily="34" charset="0"/>
              </a:rPr>
              <a:t>Running </a:t>
            </a:r>
            <a:r>
              <a:rPr sz="1600" spc="-30" dirty="0">
                <a:latin typeface="Arial" panose="020B0604020202020204" pitchFamily="34" charset="0"/>
                <a:cs typeface="Arial" panose="020B0604020202020204" pitchFamily="34" charset="0"/>
              </a:rPr>
              <a:t>With </a:t>
            </a:r>
            <a:r>
              <a:rPr sz="1600" spc="-9" dirty="0">
                <a:latin typeface="Arial" panose="020B0604020202020204" pitchFamily="34" charset="0"/>
                <a:cs typeface="Arial" panose="020B0604020202020204" pitchFamily="34" charset="0"/>
              </a:rPr>
              <a:t>Light,</a:t>
            </a:r>
            <a:r>
              <a:rPr sz="1600" spc="-180" dirty="0">
                <a:latin typeface="Arial" panose="020B0604020202020204" pitchFamily="34" charset="0"/>
                <a:cs typeface="Arial" panose="020B0604020202020204" pitchFamily="34" charset="0"/>
              </a:rPr>
              <a:t> </a:t>
            </a:r>
            <a:r>
              <a:rPr sz="1600" spc="38" dirty="0">
                <a:latin typeface="Arial" panose="020B0604020202020204" pitchFamily="34" charset="0"/>
                <a:cs typeface="Arial" panose="020B0604020202020204" pitchFamily="34" charset="0"/>
              </a:rPr>
              <a:t>2017  </a:t>
            </a:r>
            <a:r>
              <a:rPr sz="1600" spc="-9" dirty="0">
                <a:latin typeface="Arial" panose="020B0604020202020204" pitchFamily="34" charset="0"/>
                <a:cs typeface="Arial" panose="020B0604020202020204" pitchFamily="34" charset="0"/>
              </a:rPr>
              <a:t>(an </a:t>
            </a:r>
            <a:r>
              <a:rPr sz="1600" spc="-34" dirty="0">
                <a:latin typeface="Arial" panose="020B0604020202020204" pitchFamily="34" charset="0"/>
                <a:cs typeface="Arial" panose="020B0604020202020204" pitchFamily="34" charset="0"/>
              </a:rPr>
              <a:t>Art Factory</a:t>
            </a:r>
            <a:r>
              <a:rPr sz="1600" spc="-141" dirty="0">
                <a:latin typeface="Arial" panose="020B0604020202020204" pitchFamily="34" charset="0"/>
                <a:cs typeface="Arial" panose="020B0604020202020204" pitchFamily="34" charset="0"/>
              </a:rPr>
              <a:t> </a:t>
            </a:r>
            <a:r>
              <a:rPr sz="1600" spc="-21" dirty="0">
                <a:latin typeface="Arial" panose="020B0604020202020204" pitchFamily="34" charset="0"/>
                <a:cs typeface="Arial" panose="020B0604020202020204" pitchFamily="34" charset="0"/>
              </a:rPr>
              <a:t>edition)</a:t>
            </a:r>
            <a:endParaRPr sz="1600" dirty="0">
              <a:latin typeface="Arial" panose="020B0604020202020204" pitchFamily="34" charset="0"/>
              <a:cs typeface="Arial" panose="020B0604020202020204" pitchFamily="34" charset="0"/>
            </a:endParaRPr>
          </a:p>
        </p:txBody>
      </p:sp>
      <p:sp>
        <p:nvSpPr>
          <p:cNvPr id="4" name="object 4"/>
          <p:cNvSpPr/>
          <p:nvPr/>
        </p:nvSpPr>
        <p:spPr>
          <a:xfrm>
            <a:off x="4684294" y="350539"/>
            <a:ext cx="4283823" cy="6203488"/>
          </a:xfrm>
          <a:prstGeom prst="rect">
            <a:avLst/>
          </a:prstGeom>
          <a:blipFill>
            <a:blip r:embed="rId3" cstate="print"/>
            <a:stretch>
              <a:fillRect/>
            </a:stretch>
          </a:blipFill>
        </p:spPr>
        <p:txBody>
          <a:bodyPr wrap="square" lIns="0" tIns="0" rIns="0" bIns="0" rtlCol="0"/>
          <a:lstStyle/>
          <a:p>
            <a:endParaRPr sz="1539"/>
          </a:p>
        </p:txBody>
      </p:sp>
      <p:sp>
        <p:nvSpPr>
          <p:cNvPr id="5" name="Titel 1"/>
          <p:cNvSpPr txBox="1">
            <a:spLocks/>
          </p:cNvSpPr>
          <p:nvPr/>
        </p:nvSpPr>
        <p:spPr>
          <a:xfrm>
            <a:off x="0" y="8014"/>
            <a:ext cx="4464909" cy="803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400" dirty="0">
                <a:solidFill>
                  <a:schemeClr val="bg1">
                    <a:lumMod val="65000"/>
                  </a:schemeClr>
                </a:solidFill>
                <a:latin typeface="+mn-lt"/>
                <a:cs typeface="Arial" panose="020B0604020202020204" pitchFamily="34" charset="0"/>
              </a:rPr>
              <a:t>MAF - </a:t>
            </a:r>
            <a:r>
              <a:rPr lang="nl-BE" sz="2400" dirty="0">
                <a:latin typeface="+mn-lt"/>
                <a:cs typeface="Arial" panose="020B0604020202020204" pitchFamily="34" charset="0"/>
              </a:rPr>
              <a:t>EDITIONS</a:t>
            </a:r>
            <a:br>
              <a:rPr lang="nl-BE" sz="2400" dirty="0">
                <a:solidFill>
                  <a:schemeClr val="bg1">
                    <a:lumMod val="65000"/>
                  </a:schemeClr>
                </a:solidFill>
                <a:latin typeface="Arial" panose="020B0604020202020204" pitchFamily="34" charset="0"/>
                <a:cs typeface="Arial" panose="020B0604020202020204" pitchFamily="34" charset="0"/>
              </a:rPr>
            </a:br>
            <a:endParaRPr lang="nl-BE" sz="2400" dirty="0">
              <a:solidFill>
                <a:schemeClr val="bg1">
                  <a:lumMod val="65000"/>
                </a:schemeClr>
              </a:solidFill>
              <a:cs typeface="Arial" panose="020B0604020202020204" pitchFamily="34" charset="0"/>
            </a:endParaRPr>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973" y="3452283"/>
            <a:ext cx="3440262" cy="2304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514" y="625642"/>
            <a:ext cx="3328721" cy="251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3381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80" y="408572"/>
            <a:ext cx="4217820" cy="6153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0665" y="696164"/>
            <a:ext cx="3934577" cy="5578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1319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3599"/>
            <a:ext cx="9144000" cy="6464401"/>
          </a:xfrm>
          <a:prstGeom prst="rect">
            <a:avLst/>
          </a:prstGeom>
        </p:spPr>
      </p:pic>
      <p:pic>
        <p:nvPicPr>
          <p:cNvPr id="4" name="Afbeelding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7198" y="270355"/>
            <a:ext cx="4657049" cy="1264600"/>
          </a:xfrm>
          <a:prstGeom prst="rect">
            <a:avLst/>
          </a:prstGeom>
        </p:spPr>
      </p:pic>
    </p:spTree>
    <p:extLst>
      <p:ext uri="{BB962C8B-B14F-4D97-AF65-F5344CB8AC3E}">
        <p14:creationId xmlns:p14="http://schemas.microsoft.com/office/powerpoint/2010/main" val="1151724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923" b="8589"/>
          <a:stretch/>
        </p:blipFill>
        <p:spPr bwMode="auto">
          <a:xfrm>
            <a:off x="0" y="-1"/>
            <a:ext cx="6224336" cy="4899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799" y="5057386"/>
            <a:ext cx="2538038" cy="176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960" y="2578290"/>
            <a:ext cx="2518611" cy="1947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7960" y="300063"/>
            <a:ext cx="2518611" cy="1884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408948" y="4749614"/>
            <a:ext cx="1800613" cy="2416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7470" y="5057386"/>
            <a:ext cx="2515603" cy="176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1691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txBox="1">
            <a:spLocks/>
          </p:cNvSpPr>
          <p:nvPr/>
        </p:nvSpPr>
        <p:spPr>
          <a:xfrm>
            <a:off x="0" y="8014"/>
            <a:ext cx="4464909" cy="803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nl-BE" sz="2400" dirty="0">
                <a:solidFill>
                  <a:schemeClr val="bg1">
                    <a:lumMod val="65000"/>
                  </a:schemeClr>
                </a:solidFill>
                <a:latin typeface="Arial" panose="020B0604020202020204" pitchFamily="34" charset="0"/>
                <a:cs typeface="Arial" panose="020B0604020202020204" pitchFamily="34" charset="0"/>
              </a:rPr>
            </a:br>
            <a:endParaRPr lang="nl-BE" sz="2400" dirty="0">
              <a:solidFill>
                <a:schemeClr val="bg1">
                  <a:lumMod val="65000"/>
                </a:schemeClr>
              </a:solidFill>
              <a:cs typeface="Arial" panose="020B0604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68412"/>
            <a:ext cx="4186989" cy="6176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3973" y="8014"/>
            <a:ext cx="3385620" cy="1287166"/>
          </a:xfrm>
          <a:prstGeom prst="rect">
            <a:avLst/>
          </a:prstGeom>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4909" y="2365247"/>
            <a:ext cx="4653733" cy="4379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6657474" y="538794"/>
            <a:ext cx="1604210" cy="584775"/>
          </a:xfrm>
          <a:prstGeom prst="rect">
            <a:avLst/>
          </a:prstGeom>
        </p:spPr>
        <p:txBody>
          <a:bodyPr wrap="square">
            <a:spAutoFit/>
          </a:bodyPr>
          <a:lstStyle/>
          <a:p>
            <a:r>
              <a:rPr lang="nl-BE" sz="3200" b="1" dirty="0">
                <a:cs typeface="Arial" panose="020B0604020202020204" pitchFamily="34" charset="0"/>
              </a:rPr>
              <a:t>Ombra</a:t>
            </a:r>
          </a:p>
        </p:txBody>
      </p:sp>
    </p:spTree>
    <p:extLst>
      <p:ext uri="{BB962C8B-B14F-4D97-AF65-F5344CB8AC3E}">
        <p14:creationId xmlns:p14="http://schemas.microsoft.com/office/powerpoint/2010/main" val="1023350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38362"/>
            <a:ext cx="4455235" cy="4346285"/>
          </a:xfrm>
          <a:prstGeom prst="rect">
            <a:avLst/>
          </a:prstGeom>
        </p:spPr>
      </p:pic>
      <p:sp>
        <p:nvSpPr>
          <p:cNvPr id="5" name="Titel 1"/>
          <p:cNvSpPr txBox="1">
            <a:spLocks/>
          </p:cNvSpPr>
          <p:nvPr/>
        </p:nvSpPr>
        <p:spPr>
          <a:xfrm>
            <a:off x="122681" y="-188843"/>
            <a:ext cx="42349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800" dirty="0">
                <a:solidFill>
                  <a:schemeClr val="bg1">
                    <a:lumMod val="65000"/>
                  </a:schemeClr>
                </a:solidFill>
                <a:latin typeface="+mn-lt"/>
                <a:cs typeface="Arial" panose="020B0604020202020204" pitchFamily="34" charset="0"/>
              </a:rPr>
              <a:t>MASUREEL</a:t>
            </a:r>
            <a:br>
              <a:rPr lang="nl-BE" sz="3600" dirty="0">
                <a:solidFill>
                  <a:schemeClr val="bg1">
                    <a:lumMod val="65000"/>
                  </a:schemeClr>
                </a:solidFill>
                <a:latin typeface="Arial" panose="020B0604020202020204" pitchFamily="34" charset="0"/>
                <a:cs typeface="Arial" panose="020B0604020202020204" pitchFamily="34" charset="0"/>
              </a:rPr>
            </a:br>
            <a:r>
              <a:rPr lang="nl-BE" sz="2000" dirty="0">
                <a:solidFill>
                  <a:schemeClr val="bg1">
                    <a:lumMod val="65000"/>
                  </a:schemeClr>
                </a:solidFill>
                <a:cs typeface="Arial" panose="020B0604020202020204" pitchFamily="34" charset="0"/>
              </a:rPr>
              <a:t>The company</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825" y="807964"/>
            <a:ext cx="4032911" cy="5272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2385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315" y="900112"/>
            <a:ext cx="4180222"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725" y="0"/>
            <a:ext cx="45912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0" y="15179"/>
            <a:ext cx="1604210" cy="584775"/>
          </a:xfrm>
          <a:prstGeom prst="rect">
            <a:avLst/>
          </a:prstGeom>
        </p:spPr>
        <p:txBody>
          <a:bodyPr wrap="square">
            <a:spAutoFit/>
          </a:bodyPr>
          <a:lstStyle/>
          <a:p>
            <a:r>
              <a:rPr lang="nl-BE" sz="3200" b="1" dirty="0">
                <a:cs typeface="Arial" panose="020B0604020202020204" pitchFamily="34" charset="0"/>
              </a:rPr>
              <a:t>Ombra</a:t>
            </a:r>
          </a:p>
        </p:txBody>
      </p:sp>
    </p:spTree>
    <p:extLst>
      <p:ext uri="{BB962C8B-B14F-4D97-AF65-F5344CB8AC3E}">
        <p14:creationId xmlns:p14="http://schemas.microsoft.com/office/powerpoint/2010/main" val="2302971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0242"/>
            <a:ext cx="3099734" cy="4661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769" y="1330242"/>
            <a:ext cx="3149231" cy="4661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3303" y="1949400"/>
            <a:ext cx="2503939" cy="3423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0" y="15179"/>
            <a:ext cx="1604210" cy="584775"/>
          </a:xfrm>
          <a:prstGeom prst="rect">
            <a:avLst/>
          </a:prstGeom>
        </p:spPr>
        <p:txBody>
          <a:bodyPr wrap="square">
            <a:spAutoFit/>
          </a:bodyPr>
          <a:lstStyle/>
          <a:p>
            <a:r>
              <a:rPr lang="nl-BE" sz="3200" b="1" dirty="0">
                <a:cs typeface="Arial" panose="020B0604020202020204" pitchFamily="34" charset="0"/>
              </a:rPr>
              <a:t>Ombra</a:t>
            </a:r>
          </a:p>
        </p:txBody>
      </p:sp>
    </p:spTree>
    <p:extLst>
      <p:ext uri="{BB962C8B-B14F-4D97-AF65-F5344CB8AC3E}">
        <p14:creationId xmlns:p14="http://schemas.microsoft.com/office/powerpoint/2010/main" val="1594834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3906" y="674020"/>
            <a:ext cx="4027377" cy="59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61" y="674020"/>
            <a:ext cx="4411579" cy="59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0" y="15179"/>
            <a:ext cx="1604210" cy="584775"/>
          </a:xfrm>
          <a:prstGeom prst="rect">
            <a:avLst/>
          </a:prstGeom>
        </p:spPr>
        <p:txBody>
          <a:bodyPr wrap="square">
            <a:spAutoFit/>
          </a:bodyPr>
          <a:lstStyle/>
          <a:p>
            <a:r>
              <a:rPr lang="nl-BE" sz="3200" b="1" dirty="0">
                <a:cs typeface="Arial" panose="020B0604020202020204" pitchFamily="34" charset="0"/>
              </a:rPr>
              <a:t>Ombra</a:t>
            </a:r>
          </a:p>
        </p:txBody>
      </p:sp>
    </p:spTree>
    <p:extLst>
      <p:ext uri="{BB962C8B-B14F-4D97-AF65-F5344CB8AC3E}">
        <p14:creationId xmlns:p14="http://schemas.microsoft.com/office/powerpoint/2010/main" val="795599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6803" y="141622"/>
            <a:ext cx="2571750" cy="2325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812448" y="207727"/>
            <a:ext cx="2325466" cy="2193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32" y="141622"/>
            <a:ext cx="4218071" cy="2325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529" y="2773799"/>
            <a:ext cx="3800475" cy="408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9320" y="3288632"/>
            <a:ext cx="3857375" cy="3569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Прямоугольник 14"/>
          <p:cNvSpPr/>
          <p:nvPr/>
        </p:nvSpPr>
        <p:spPr>
          <a:xfrm>
            <a:off x="4789320" y="2703857"/>
            <a:ext cx="1604210" cy="584775"/>
          </a:xfrm>
          <a:prstGeom prst="rect">
            <a:avLst/>
          </a:prstGeom>
        </p:spPr>
        <p:txBody>
          <a:bodyPr wrap="square">
            <a:spAutoFit/>
          </a:bodyPr>
          <a:lstStyle/>
          <a:p>
            <a:r>
              <a:rPr lang="nl-BE" sz="3200" b="1" dirty="0">
                <a:cs typeface="Arial" panose="020B0604020202020204" pitchFamily="34" charset="0"/>
              </a:rPr>
              <a:t>Olivia</a:t>
            </a:r>
          </a:p>
        </p:txBody>
      </p:sp>
    </p:spTree>
    <p:extLst>
      <p:ext uri="{BB962C8B-B14F-4D97-AF65-F5344CB8AC3E}">
        <p14:creationId xmlns:p14="http://schemas.microsoft.com/office/powerpoint/2010/main" val="1283892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2165"/>
            <a:ext cx="2895395" cy="4386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1331" y="1263066"/>
            <a:ext cx="2902669" cy="4415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0284" y="1277616"/>
            <a:ext cx="3067800" cy="4401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0" y="0"/>
            <a:ext cx="1604210" cy="584775"/>
          </a:xfrm>
          <a:prstGeom prst="rect">
            <a:avLst/>
          </a:prstGeom>
        </p:spPr>
        <p:txBody>
          <a:bodyPr wrap="square">
            <a:spAutoFit/>
          </a:bodyPr>
          <a:lstStyle/>
          <a:p>
            <a:r>
              <a:rPr lang="nl-BE" sz="3200" b="1" dirty="0">
                <a:cs typeface="Arial" panose="020B0604020202020204" pitchFamily="34" charset="0"/>
              </a:rPr>
              <a:t>Olivia</a:t>
            </a:r>
          </a:p>
        </p:txBody>
      </p:sp>
    </p:spTree>
    <p:extLst>
      <p:ext uri="{BB962C8B-B14F-4D97-AF65-F5344CB8AC3E}">
        <p14:creationId xmlns:p14="http://schemas.microsoft.com/office/powerpoint/2010/main" val="1899681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92" r="11073" b="1692"/>
          <a:stretch/>
        </p:blipFill>
        <p:spPr bwMode="auto">
          <a:xfrm>
            <a:off x="6438623" y="1282137"/>
            <a:ext cx="2705377" cy="442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5016"/>
            <a:ext cx="3096126" cy="4278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179" r="11438"/>
          <a:stretch/>
        </p:blipFill>
        <p:spPr bwMode="auto">
          <a:xfrm>
            <a:off x="3240505" y="1129839"/>
            <a:ext cx="3064043" cy="4889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56147" y="8783"/>
            <a:ext cx="1604210" cy="584775"/>
          </a:xfrm>
          <a:prstGeom prst="rect">
            <a:avLst/>
          </a:prstGeom>
        </p:spPr>
        <p:txBody>
          <a:bodyPr wrap="square">
            <a:spAutoFit/>
          </a:bodyPr>
          <a:lstStyle/>
          <a:p>
            <a:r>
              <a:rPr lang="nl-BE" sz="3200" b="1" dirty="0">
                <a:cs typeface="Arial" panose="020B0604020202020204" pitchFamily="34" charset="0"/>
              </a:rPr>
              <a:t>Olivia</a:t>
            </a:r>
          </a:p>
        </p:txBody>
      </p:sp>
    </p:spTree>
    <p:extLst>
      <p:ext uri="{BB962C8B-B14F-4D97-AF65-F5344CB8AC3E}">
        <p14:creationId xmlns:p14="http://schemas.microsoft.com/office/powerpoint/2010/main" val="1328754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32" y="521620"/>
            <a:ext cx="4251157" cy="583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463" y="521619"/>
            <a:ext cx="4140367" cy="583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0" y="-70415"/>
            <a:ext cx="1604210" cy="584775"/>
          </a:xfrm>
          <a:prstGeom prst="rect">
            <a:avLst/>
          </a:prstGeom>
        </p:spPr>
        <p:txBody>
          <a:bodyPr wrap="square">
            <a:spAutoFit/>
          </a:bodyPr>
          <a:lstStyle/>
          <a:p>
            <a:r>
              <a:rPr lang="nl-BE" sz="3200" b="1" dirty="0">
                <a:cs typeface="Arial" panose="020B0604020202020204" pitchFamily="34" charset="0"/>
              </a:rPr>
              <a:t>Olivia</a:t>
            </a:r>
          </a:p>
        </p:txBody>
      </p:sp>
    </p:spTree>
    <p:extLst>
      <p:ext uri="{BB962C8B-B14F-4D97-AF65-F5344CB8AC3E}">
        <p14:creationId xmlns:p14="http://schemas.microsoft.com/office/powerpoint/2010/main" val="3329372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88" y="540419"/>
            <a:ext cx="4248150" cy="578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380" y="540418"/>
            <a:ext cx="4120564" cy="578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0" y="-7259"/>
            <a:ext cx="1604210" cy="584775"/>
          </a:xfrm>
          <a:prstGeom prst="rect">
            <a:avLst/>
          </a:prstGeom>
        </p:spPr>
        <p:txBody>
          <a:bodyPr wrap="square">
            <a:spAutoFit/>
          </a:bodyPr>
          <a:lstStyle/>
          <a:p>
            <a:r>
              <a:rPr lang="nl-BE" sz="3200" b="1" dirty="0">
                <a:cs typeface="Arial" panose="020B0604020202020204" pitchFamily="34" charset="0"/>
              </a:rPr>
              <a:t>Olivia</a:t>
            </a:r>
          </a:p>
        </p:txBody>
      </p:sp>
    </p:spTree>
    <p:extLst>
      <p:ext uri="{BB962C8B-B14F-4D97-AF65-F5344CB8AC3E}">
        <p14:creationId xmlns:p14="http://schemas.microsoft.com/office/powerpoint/2010/main" val="3542130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04887"/>
            <a:ext cx="3164409" cy="4625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586"/>
          <a:stretch/>
        </p:blipFill>
        <p:spPr bwMode="auto">
          <a:xfrm>
            <a:off x="3320715" y="1004888"/>
            <a:ext cx="2999873" cy="4625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r="20022"/>
          <a:stretch/>
        </p:blipFill>
        <p:spPr bwMode="auto">
          <a:xfrm>
            <a:off x="6452555" y="1004887"/>
            <a:ext cx="2691445" cy="4625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22007" y="0"/>
            <a:ext cx="1604210" cy="584775"/>
          </a:xfrm>
          <a:prstGeom prst="rect">
            <a:avLst/>
          </a:prstGeom>
        </p:spPr>
        <p:txBody>
          <a:bodyPr wrap="square">
            <a:spAutoFit/>
          </a:bodyPr>
          <a:lstStyle/>
          <a:p>
            <a:r>
              <a:rPr lang="nl-BE" sz="3200" b="1" dirty="0">
                <a:cs typeface="Arial" panose="020B0604020202020204" pitchFamily="34" charset="0"/>
              </a:rPr>
              <a:t>Olivia</a:t>
            </a:r>
          </a:p>
        </p:txBody>
      </p:sp>
    </p:spTree>
    <p:extLst>
      <p:ext uri="{BB962C8B-B14F-4D97-AF65-F5344CB8AC3E}">
        <p14:creationId xmlns:p14="http://schemas.microsoft.com/office/powerpoint/2010/main" val="1461830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40194"/>
            <a:ext cx="50768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663994"/>
            <a:ext cx="3867150" cy="583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 y="0"/>
            <a:ext cx="2301291" cy="1077218"/>
          </a:xfrm>
          <a:prstGeom prst="rect">
            <a:avLst/>
          </a:prstGeom>
        </p:spPr>
        <p:txBody>
          <a:bodyPr wrap="square">
            <a:spAutoFit/>
          </a:bodyPr>
          <a:lstStyle/>
          <a:p>
            <a:r>
              <a:rPr lang="nl-BE" sz="3200" b="1" dirty="0">
                <a:cs typeface="Arial" panose="020B0604020202020204" pitchFamily="34" charset="0"/>
              </a:rPr>
              <a:t>1001 Night</a:t>
            </a:r>
          </a:p>
          <a:p>
            <a:endParaRPr lang="nl-BE" sz="3200" b="1" dirty="0">
              <a:cs typeface="Arial" panose="020B0604020202020204" pitchFamily="34" charset="0"/>
            </a:endParaRPr>
          </a:p>
        </p:txBody>
      </p:sp>
    </p:spTree>
    <p:extLst>
      <p:ext uri="{BB962C8B-B14F-4D97-AF65-F5344CB8AC3E}">
        <p14:creationId xmlns:p14="http://schemas.microsoft.com/office/powerpoint/2010/main" val="922295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22948"/>
            <a:ext cx="9144000" cy="4227542"/>
          </a:xfrm>
          <a:prstGeom prst="rect">
            <a:avLst/>
          </a:prstGeom>
        </p:spPr>
      </p:pic>
      <p:sp>
        <p:nvSpPr>
          <p:cNvPr id="9" name="Titel 1"/>
          <p:cNvSpPr txBox="1">
            <a:spLocks/>
          </p:cNvSpPr>
          <p:nvPr/>
        </p:nvSpPr>
        <p:spPr>
          <a:xfrm>
            <a:off x="4831230" y="134466"/>
            <a:ext cx="420194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nl-BE" sz="2400" dirty="0">
                <a:solidFill>
                  <a:schemeClr val="bg1">
                    <a:lumMod val="50000"/>
                  </a:schemeClr>
                </a:solidFill>
                <a:latin typeface="+mn-lt"/>
                <a:cs typeface="Arial" panose="020B0604020202020204" pitchFamily="34" charset="0"/>
              </a:rPr>
              <a:t>ROOTS</a:t>
            </a:r>
            <a:br>
              <a:rPr lang="nl-BE" sz="3200" dirty="0">
                <a:solidFill>
                  <a:schemeClr val="bg1">
                    <a:lumMod val="50000"/>
                  </a:schemeClr>
                </a:solidFill>
                <a:latin typeface="Arial" panose="020B0604020202020204" pitchFamily="34" charset="0"/>
                <a:cs typeface="Arial" panose="020B0604020202020204" pitchFamily="34" charset="0"/>
              </a:rPr>
            </a:br>
            <a:endParaRPr lang="nl-BE" sz="1600" dirty="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1817773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1829"/>
            <a:ext cx="4086225" cy="581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791829"/>
            <a:ext cx="4391025" cy="581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0" y="0"/>
            <a:ext cx="2903621" cy="1077218"/>
          </a:xfrm>
          <a:prstGeom prst="rect">
            <a:avLst/>
          </a:prstGeom>
        </p:spPr>
        <p:txBody>
          <a:bodyPr wrap="square">
            <a:spAutoFit/>
          </a:bodyPr>
          <a:lstStyle/>
          <a:p>
            <a:r>
              <a:rPr lang="nl-BE" sz="3200" b="1" dirty="0">
                <a:cs typeface="Arial" panose="020B0604020202020204" pitchFamily="34" charset="0"/>
              </a:rPr>
              <a:t>1001 Night</a:t>
            </a:r>
          </a:p>
          <a:p>
            <a:endParaRPr lang="nl-BE" sz="3200" b="1" dirty="0">
              <a:cs typeface="Arial" panose="020B0604020202020204" pitchFamily="34" charset="0"/>
            </a:endParaRPr>
          </a:p>
        </p:txBody>
      </p:sp>
    </p:spTree>
    <p:extLst>
      <p:ext uri="{BB962C8B-B14F-4D97-AF65-F5344CB8AC3E}">
        <p14:creationId xmlns:p14="http://schemas.microsoft.com/office/powerpoint/2010/main" val="3801299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7331"/>
            <a:ext cx="4733925"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884" y="697331"/>
            <a:ext cx="4235116"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0" y="0"/>
            <a:ext cx="2903621" cy="1077218"/>
          </a:xfrm>
          <a:prstGeom prst="rect">
            <a:avLst/>
          </a:prstGeom>
        </p:spPr>
        <p:txBody>
          <a:bodyPr wrap="square">
            <a:spAutoFit/>
          </a:bodyPr>
          <a:lstStyle/>
          <a:p>
            <a:r>
              <a:rPr lang="nl-BE" sz="3200" b="1" dirty="0">
                <a:cs typeface="Arial" panose="020B0604020202020204" pitchFamily="34" charset="0"/>
              </a:rPr>
              <a:t>1001 Night</a:t>
            </a:r>
          </a:p>
          <a:p>
            <a:endParaRPr lang="nl-BE" sz="3200" b="1" dirty="0">
              <a:cs typeface="Arial" panose="020B0604020202020204" pitchFamily="34" charset="0"/>
            </a:endParaRPr>
          </a:p>
        </p:txBody>
      </p:sp>
    </p:spTree>
    <p:extLst>
      <p:ext uri="{BB962C8B-B14F-4D97-AF65-F5344CB8AC3E}">
        <p14:creationId xmlns:p14="http://schemas.microsoft.com/office/powerpoint/2010/main" val="169606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39454"/>
            <a:ext cx="4582898" cy="5416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1624" y="839454"/>
            <a:ext cx="4422376" cy="5416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0" y="0"/>
            <a:ext cx="2903621" cy="1077218"/>
          </a:xfrm>
          <a:prstGeom prst="rect">
            <a:avLst/>
          </a:prstGeom>
        </p:spPr>
        <p:txBody>
          <a:bodyPr wrap="square">
            <a:spAutoFit/>
          </a:bodyPr>
          <a:lstStyle/>
          <a:p>
            <a:r>
              <a:rPr lang="nl-BE" sz="3200" b="1" dirty="0">
                <a:cs typeface="Arial" panose="020B0604020202020204" pitchFamily="34" charset="0"/>
              </a:rPr>
              <a:t>1001 Night</a:t>
            </a:r>
          </a:p>
          <a:p>
            <a:endParaRPr lang="nl-BE" sz="3200" b="1" dirty="0">
              <a:cs typeface="Arial" panose="020B0604020202020204" pitchFamily="34" charset="0"/>
            </a:endParaRPr>
          </a:p>
        </p:txBody>
      </p:sp>
    </p:spTree>
    <p:extLst>
      <p:ext uri="{BB962C8B-B14F-4D97-AF65-F5344CB8AC3E}">
        <p14:creationId xmlns:p14="http://schemas.microsoft.com/office/powerpoint/2010/main" val="958054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7260"/>
            <a:ext cx="3609575" cy="5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6530" y="1309433"/>
            <a:ext cx="5367470" cy="4705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0" y="0"/>
            <a:ext cx="2903621" cy="1077218"/>
          </a:xfrm>
          <a:prstGeom prst="rect">
            <a:avLst/>
          </a:prstGeom>
        </p:spPr>
        <p:txBody>
          <a:bodyPr wrap="square">
            <a:spAutoFit/>
          </a:bodyPr>
          <a:lstStyle/>
          <a:p>
            <a:r>
              <a:rPr lang="nl-BE" sz="3200" b="1" dirty="0">
                <a:cs typeface="Arial" panose="020B0604020202020204" pitchFamily="34" charset="0"/>
              </a:rPr>
              <a:t>1001 Night</a:t>
            </a:r>
          </a:p>
          <a:p>
            <a:endParaRPr lang="nl-BE" sz="3200" b="1" dirty="0">
              <a:cs typeface="Arial" panose="020B0604020202020204" pitchFamily="34" charset="0"/>
            </a:endParaRPr>
          </a:p>
        </p:txBody>
      </p:sp>
    </p:spTree>
    <p:extLst>
      <p:ext uri="{BB962C8B-B14F-4D97-AF65-F5344CB8AC3E}">
        <p14:creationId xmlns:p14="http://schemas.microsoft.com/office/powerpoint/2010/main" val="2293763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531"/>
          <a:stretch/>
        </p:blipFill>
        <p:spPr bwMode="auto">
          <a:xfrm>
            <a:off x="290071" y="915628"/>
            <a:ext cx="2982517" cy="3832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484" y="4986556"/>
            <a:ext cx="1484159" cy="1541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537" y="338112"/>
            <a:ext cx="4414085" cy="6110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5919" y="4975715"/>
            <a:ext cx="155257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0" y="0"/>
            <a:ext cx="2903621" cy="1077218"/>
          </a:xfrm>
          <a:prstGeom prst="rect">
            <a:avLst/>
          </a:prstGeom>
        </p:spPr>
        <p:txBody>
          <a:bodyPr wrap="square">
            <a:spAutoFit/>
          </a:bodyPr>
          <a:lstStyle/>
          <a:p>
            <a:r>
              <a:rPr lang="nl-BE" sz="3200" b="1" dirty="0">
                <a:cs typeface="Arial" panose="020B0604020202020204" pitchFamily="34" charset="0"/>
              </a:rPr>
              <a:t>1001 Night</a:t>
            </a:r>
          </a:p>
          <a:p>
            <a:endParaRPr lang="nl-BE" sz="3200" b="1" dirty="0">
              <a:cs typeface="Arial" panose="020B0604020202020204" pitchFamily="34" charset="0"/>
            </a:endParaRPr>
          </a:p>
        </p:txBody>
      </p:sp>
    </p:spTree>
    <p:extLst>
      <p:ext uri="{BB962C8B-B14F-4D97-AF65-F5344CB8AC3E}">
        <p14:creationId xmlns:p14="http://schemas.microsoft.com/office/powerpoint/2010/main" val="1257162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4" y="1855577"/>
            <a:ext cx="4597119" cy="4802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588" y="329514"/>
            <a:ext cx="4347411" cy="6328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fbeelding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0621" y="329514"/>
            <a:ext cx="4013988" cy="1526063"/>
          </a:xfrm>
          <a:prstGeom prst="rect">
            <a:avLst/>
          </a:prstGeom>
        </p:spPr>
      </p:pic>
      <p:sp>
        <p:nvSpPr>
          <p:cNvPr id="5" name="Прямоугольник 4"/>
          <p:cNvSpPr/>
          <p:nvPr/>
        </p:nvSpPr>
        <p:spPr>
          <a:xfrm>
            <a:off x="465221" y="570693"/>
            <a:ext cx="1620253" cy="1077218"/>
          </a:xfrm>
          <a:prstGeom prst="rect">
            <a:avLst/>
          </a:prstGeom>
        </p:spPr>
        <p:txBody>
          <a:bodyPr wrap="square">
            <a:spAutoFit/>
          </a:bodyPr>
          <a:lstStyle/>
          <a:p>
            <a:r>
              <a:rPr lang="nl-BE" sz="3200" b="1" dirty="0">
                <a:cs typeface="Arial" panose="020B0604020202020204" pitchFamily="34" charset="0"/>
              </a:rPr>
              <a:t>Orbital</a:t>
            </a:r>
          </a:p>
          <a:p>
            <a:endParaRPr lang="nl-BE" sz="3200" b="1" dirty="0">
              <a:cs typeface="Arial" panose="020B0604020202020204" pitchFamily="34" charset="0"/>
            </a:endParaRPr>
          </a:p>
        </p:txBody>
      </p:sp>
    </p:spTree>
    <p:extLst>
      <p:ext uri="{BB962C8B-B14F-4D97-AF65-F5344CB8AC3E}">
        <p14:creationId xmlns:p14="http://schemas.microsoft.com/office/powerpoint/2010/main" val="3188406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126" y="1593683"/>
            <a:ext cx="4299284" cy="5269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1625"/>
          <a:stretch/>
        </p:blipFill>
        <p:spPr bwMode="auto">
          <a:xfrm>
            <a:off x="160421" y="922421"/>
            <a:ext cx="3867150" cy="5000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08904" y="5072909"/>
            <a:ext cx="1636609"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240019" y="5075370"/>
            <a:ext cx="1641529"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2456" y="8021"/>
            <a:ext cx="2323775" cy="1844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27849" y="0"/>
            <a:ext cx="2191561" cy="1844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0" y="32084"/>
            <a:ext cx="1620253" cy="1077218"/>
          </a:xfrm>
          <a:prstGeom prst="rect">
            <a:avLst/>
          </a:prstGeom>
        </p:spPr>
        <p:txBody>
          <a:bodyPr wrap="square">
            <a:spAutoFit/>
          </a:bodyPr>
          <a:lstStyle/>
          <a:p>
            <a:r>
              <a:rPr lang="nl-BE" sz="3200" b="1" dirty="0">
                <a:cs typeface="Arial" panose="020B0604020202020204" pitchFamily="34" charset="0"/>
              </a:rPr>
              <a:t>Orbital</a:t>
            </a:r>
          </a:p>
          <a:p>
            <a:endParaRPr lang="nl-BE" sz="3200" b="1" dirty="0">
              <a:cs typeface="Arial" panose="020B0604020202020204" pitchFamily="34" charset="0"/>
            </a:endParaRPr>
          </a:p>
        </p:txBody>
      </p:sp>
    </p:spTree>
    <p:extLst>
      <p:ext uri="{BB962C8B-B14F-4D97-AF65-F5344CB8AC3E}">
        <p14:creationId xmlns:p14="http://schemas.microsoft.com/office/powerpoint/2010/main" val="924675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728"/>
          <a:stretch/>
        </p:blipFill>
        <p:spPr bwMode="auto">
          <a:xfrm>
            <a:off x="535190" y="0"/>
            <a:ext cx="3304674" cy="4089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44263" y="3962399"/>
            <a:ext cx="2486528" cy="3304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378" y="850232"/>
            <a:ext cx="4467032" cy="6007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7299157" y="0"/>
            <a:ext cx="1620253" cy="1077218"/>
          </a:xfrm>
          <a:prstGeom prst="rect">
            <a:avLst/>
          </a:prstGeom>
        </p:spPr>
        <p:txBody>
          <a:bodyPr wrap="square">
            <a:spAutoFit/>
          </a:bodyPr>
          <a:lstStyle/>
          <a:p>
            <a:r>
              <a:rPr lang="nl-BE" sz="3200" b="1" dirty="0">
                <a:cs typeface="Arial" panose="020B0604020202020204" pitchFamily="34" charset="0"/>
              </a:rPr>
              <a:t>Orbital</a:t>
            </a:r>
          </a:p>
          <a:p>
            <a:endParaRPr lang="nl-BE" sz="3200" b="1" dirty="0">
              <a:cs typeface="Arial" panose="020B0604020202020204" pitchFamily="34" charset="0"/>
            </a:endParaRPr>
          </a:p>
        </p:txBody>
      </p:sp>
    </p:spTree>
    <p:extLst>
      <p:ext uri="{BB962C8B-B14F-4D97-AF65-F5344CB8AC3E}">
        <p14:creationId xmlns:p14="http://schemas.microsoft.com/office/powerpoint/2010/main" val="537528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248735" y="-179220"/>
            <a:ext cx="295275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672" y="3579818"/>
            <a:ext cx="3952876" cy="2943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12661"/>
            <a:ext cx="4185235" cy="6045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0" y="32084"/>
            <a:ext cx="1620253" cy="1077218"/>
          </a:xfrm>
          <a:prstGeom prst="rect">
            <a:avLst/>
          </a:prstGeom>
        </p:spPr>
        <p:txBody>
          <a:bodyPr wrap="square">
            <a:spAutoFit/>
          </a:bodyPr>
          <a:lstStyle/>
          <a:p>
            <a:r>
              <a:rPr lang="nl-BE" sz="3200" b="1" dirty="0">
                <a:cs typeface="Arial" panose="020B0604020202020204" pitchFamily="34" charset="0"/>
              </a:rPr>
              <a:t>Orbital</a:t>
            </a:r>
          </a:p>
          <a:p>
            <a:endParaRPr lang="nl-BE" sz="3200" b="1" dirty="0">
              <a:cs typeface="Arial" panose="020B0604020202020204" pitchFamily="34" charset="0"/>
            </a:endParaRPr>
          </a:p>
        </p:txBody>
      </p:sp>
    </p:spTree>
    <p:extLst>
      <p:ext uri="{BB962C8B-B14F-4D97-AF65-F5344CB8AC3E}">
        <p14:creationId xmlns:p14="http://schemas.microsoft.com/office/powerpoint/2010/main" val="3700653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642" y="758336"/>
            <a:ext cx="3990473" cy="609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32" y="758337"/>
            <a:ext cx="4331368" cy="609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0" y="32084"/>
            <a:ext cx="1620253" cy="1077218"/>
          </a:xfrm>
          <a:prstGeom prst="rect">
            <a:avLst/>
          </a:prstGeom>
        </p:spPr>
        <p:txBody>
          <a:bodyPr wrap="square">
            <a:spAutoFit/>
          </a:bodyPr>
          <a:lstStyle/>
          <a:p>
            <a:r>
              <a:rPr lang="nl-BE" sz="3200" b="1" dirty="0">
                <a:cs typeface="Arial" panose="020B0604020202020204" pitchFamily="34" charset="0"/>
              </a:rPr>
              <a:t>Orbital</a:t>
            </a:r>
          </a:p>
          <a:p>
            <a:endParaRPr lang="nl-BE" sz="3200" b="1" dirty="0">
              <a:cs typeface="Arial" panose="020B0604020202020204" pitchFamily="34" charset="0"/>
            </a:endParaRPr>
          </a:p>
        </p:txBody>
      </p:sp>
    </p:spTree>
    <p:extLst>
      <p:ext uri="{BB962C8B-B14F-4D97-AF65-F5344CB8AC3E}">
        <p14:creationId xmlns:p14="http://schemas.microsoft.com/office/powerpoint/2010/main" val="755111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4989096" cy="3368842"/>
          </a:xfrm>
          <a:prstGeom prst="rect">
            <a:avLst/>
          </a:prstGeom>
        </p:spPr>
      </p:pic>
      <p:sp>
        <p:nvSpPr>
          <p:cNvPr id="4" name="Tekstvak 3"/>
          <p:cNvSpPr txBox="1"/>
          <p:nvPr/>
        </p:nvSpPr>
        <p:spPr>
          <a:xfrm>
            <a:off x="5132173" y="1152252"/>
            <a:ext cx="4011827" cy="369332"/>
          </a:xfrm>
          <a:prstGeom prst="rect">
            <a:avLst/>
          </a:prstGeom>
          <a:noFill/>
        </p:spPr>
        <p:txBody>
          <a:bodyPr wrap="square" rtlCol="0">
            <a:spAutoFit/>
          </a:bodyPr>
          <a:lstStyle/>
          <a:p>
            <a:r>
              <a:rPr lang="ru-RU" dirty="0">
                <a:latin typeface="Arial" panose="020B0604020202020204" pitchFamily="34" charset="0"/>
                <a:cs typeface="Arial" panose="020B0604020202020204" pitchFamily="34" charset="0"/>
              </a:rPr>
              <a:t>Семейный дом с </a:t>
            </a:r>
            <a:r>
              <a:rPr lang="nl-BE" dirty="0">
                <a:latin typeface="Arial" panose="020B0604020202020204" pitchFamily="34" charset="0"/>
                <a:cs typeface="Arial" panose="020B0604020202020204" pitchFamily="34" charset="0"/>
              </a:rPr>
              <a:t>1865</a:t>
            </a:r>
          </a:p>
        </p:txBody>
      </p:sp>
      <p:sp>
        <p:nvSpPr>
          <p:cNvPr id="5" name="Titel 1"/>
          <p:cNvSpPr txBox="1">
            <a:spLocks/>
          </p:cNvSpPr>
          <p:nvPr/>
        </p:nvSpPr>
        <p:spPr>
          <a:xfrm>
            <a:off x="4831230" y="134466"/>
            <a:ext cx="420194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nl-BE" sz="2400" dirty="0">
                <a:solidFill>
                  <a:schemeClr val="bg1">
                    <a:lumMod val="50000"/>
                  </a:schemeClr>
                </a:solidFill>
                <a:latin typeface="+mn-lt"/>
                <a:cs typeface="Arial" panose="020B0604020202020204" pitchFamily="34" charset="0"/>
              </a:rPr>
              <a:t>ROOTS</a:t>
            </a:r>
            <a:br>
              <a:rPr lang="nl-BE" sz="3200" dirty="0">
                <a:solidFill>
                  <a:schemeClr val="bg1">
                    <a:lumMod val="50000"/>
                  </a:schemeClr>
                </a:solidFill>
                <a:latin typeface="Arial" panose="020B0604020202020204" pitchFamily="34" charset="0"/>
                <a:cs typeface="Arial" panose="020B0604020202020204" pitchFamily="34" charset="0"/>
              </a:rPr>
            </a:br>
            <a:endParaRPr lang="nl-BE" sz="1600" dirty="0">
              <a:solidFill>
                <a:schemeClr val="bg1">
                  <a:lumMod val="50000"/>
                </a:schemeClr>
              </a:solidFill>
              <a:cs typeface="Arial" panose="020B0604020202020204" pitchFamily="34" charset="0"/>
            </a:endParaRPr>
          </a:p>
        </p:txBody>
      </p:sp>
      <p:sp>
        <p:nvSpPr>
          <p:cNvPr id="6" name="Tekstvak 4"/>
          <p:cNvSpPr txBox="1"/>
          <p:nvPr/>
        </p:nvSpPr>
        <p:spPr>
          <a:xfrm>
            <a:off x="5132173" y="4782760"/>
            <a:ext cx="3498480" cy="646331"/>
          </a:xfrm>
          <a:prstGeom prst="rect">
            <a:avLst/>
          </a:prstGeom>
          <a:noFill/>
        </p:spPr>
        <p:txBody>
          <a:bodyPr wrap="square" rtlCol="0">
            <a:spAutoFit/>
          </a:bodyPr>
          <a:lstStyle>
            <a:defPPr>
              <a:defRPr lang="nl-BE"/>
            </a:defPPr>
            <a:lvl1pPr>
              <a:defRPr sz="1400">
                <a:latin typeface="+mj-lt"/>
              </a:defRPr>
            </a:lvl1pPr>
          </a:lstStyle>
          <a:p>
            <a:r>
              <a:rPr lang="ru-RU" sz="1800" dirty="0">
                <a:latin typeface="Arial" panose="020B0604020202020204" pitchFamily="34" charset="0"/>
                <a:cs typeface="Arial" panose="020B0604020202020204" pitchFamily="34" charset="0"/>
              </a:rPr>
              <a:t>Старинная семейная ферма </a:t>
            </a:r>
          </a:p>
          <a:p>
            <a:r>
              <a:rPr lang="nl-BE" sz="1800" dirty="0">
                <a:latin typeface="Arial" panose="020B0604020202020204" pitchFamily="34" charset="0"/>
                <a:cs typeface="Arial" panose="020B0604020202020204" pitchFamily="34" charset="0"/>
              </a:rPr>
              <a:t>Goed te Vrijleghem</a:t>
            </a:r>
          </a:p>
        </p:txBody>
      </p:sp>
      <p:pic>
        <p:nvPicPr>
          <p:cNvPr id="7" name="Afbeelding 1"/>
          <p:cNvPicPr>
            <a:picLocks noChangeAspect="1"/>
          </p:cNvPicPr>
          <p:nvPr/>
        </p:nvPicPr>
        <p:blipFill rotWithShape="1">
          <a:blip r:embed="rId4" cstate="print">
            <a:extLst>
              <a:ext uri="{28A0092B-C50C-407E-A947-70E740481C1C}">
                <a14:useLocalDpi xmlns:a14="http://schemas.microsoft.com/office/drawing/2010/main" val="0"/>
              </a:ext>
            </a:extLst>
          </a:blip>
          <a:srcRect t="1576"/>
          <a:stretch/>
        </p:blipFill>
        <p:spPr>
          <a:xfrm>
            <a:off x="0" y="3584357"/>
            <a:ext cx="4989096" cy="3273643"/>
          </a:xfrm>
          <a:prstGeom prst="rect">
            <a:avLst/>
          </a:prstGeom>
        </p:spPr>
      </p:pic>
    </p:spTree>
    <p:extLst>
      <p:ext uri="{BB962C8B-B14F-4D97-AF65-F5344CB8AC3E}">
        <p14:creationId xmlns:p14="http://schemas.microsoft.com/office/powerpoint/2010/main" val="1601182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816895"/>
            <a:ext cx="8743950"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0" y="32084"/>
            <a:ext cx="1620253" cy="1077218"/>
          </a:xfrm>
          <a:prstGeom prst="rect">
            <a:avLst/>
          </a:prstGeom>
        </p:spPr>
        <p:txBody>
          <a:bodyPr wrap="square">
            <a:spAutoFit/>
          </a:bodyPr>
          <a:lstStyle/>
          <a:p>
            <a:r>
              <a:rPr lang="nl-BE" sz="3200" b="1" dirty="0">
                <a:cs typeface="Arial" panose="020B0604020202020204" pitchFamily="34" charset="0"/>
              </a:rPr>
              <a:t>Orbital</a:t>
            </a:r>
          </a:p>
          <a:p>
            <a:endParaRPr lang="nl-BE" sz="3200" b="1" dirty="0">
              <a:cs typeface="Arial" panose="020B0604020202020204" pitchFamily="34" charset="0"/>
            </a:endParaRPr>
          </a:p>
        </p:txBody>
      </p:sp>
    </p:spTree>
    <p:extLst>
      <p:ext uri="{BB962C8B-B14F-4D97-AF65-F5344CB8AC3E}">
        <p14:creationId xmlns:p14="http://schemas.microsoft.com/office/powerpoint/2010/main" val="3220069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lh4.googleusercontent.com/erL-ZlnxFbzzJaTgDQGn4cHyGGFUOinhifNU-LOuef6ajABA6Kcxl68JxlAyieyW50AN8Ve2IMdyYf8BUzkNOgsUCyEOPkCHOXApv0VlfjUuExEDitC44R6S3NQZgAxdTBX5yHlY6j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79" y="211105"/>
            <a:ext cx="4086499" cy="3173779"/>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423" y="915103"/>
            <a:ext cx="4550197" cy="5942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79" y="3561347"/>
            <a:ext cx="2658364" cy="3112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5914394" y="211105"/>
            <a:ext cx="1620253" cy="1077218"/>
          </a:xfrm>
          <a:prstGeom prst="rect">
            <a:avLst/>
          </a:prstGeom>
        </p:spPr>
        <p:txBody>
          <a:bodyPr wrap="square">
            <a:spAutoFit/>
          </a:bodyPr>
          <a:lstStyle/>
          <a:p>
            <a:r>
              <a:rPr lang="nl-BE" sz="3200" b="1" dirty="0">
                <a:cs typeface="Arial" panose="020B0604020202020204" pitchFamily="34" charset="0"/>
              </a:rPr>
              <a:t>Folies</a:t>
            </a:r>
          </a:p>
          <a:p>
            <a:endParaRPr lang="nl-BE" sz="3200" b="1" dirty="0">
              <a:cs typeface="Arial" panose="020B0604020202020204" pitchFamily="34" charset="0"/>
            </a:endParaRPr>
          </a:p>
        </p:txBody>
      </p:sp>
    </p:spTree>
    <p:extLst>
      <p:ext uri="{BB962C8B-B14F-4D97-AF65-F5344CB8AC3E}">
        <p14:creationId xmlns:p14="http://schemas.microsoft.com/office/powerpoint/2010/main" val="611041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848" y="697806"/>
            <a:ext cx="3965352" cy="5398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09850"/>
            <a:ext cx="4105174" cy="53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8200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lh3.googleusercontent.com/PktKfDq3gKSLBq7o0CNhBAwp7D_LTuyp7C3ESPkTKmEzjFhVy9p8wDr6t5z3qUcOP8IF_4SYicFPDwTEZILUYlBEJ7AOjT6SMhogZFc88lMv1Qxe5ay83dVEAYperucVjdrHwbIwk1w"/>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58404" y="66575"/>
            <a:ext cx="4251158" cy="2164781"/>
          </a:xfrm>
          <a:prstGeom prst="rect">
            <a:avLst/>
          </a:prstGeom>
          <a:noFill/>
          <a:extLst>
            <a:ext uri="{909E8E84-426E-40DD-AFC4-6F175D3DCCD1}">
              <a14:hiddenFill xmlns:a14="http://schemas.microsoft.com/office/drawing/2010/main">
                <a:solidFill>
                  <a:srgbClr val="FFFFFF"/>
                </a:solidFill>
              </a14:hiddenFill>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566" y="791077"/>
            <a:ext cx="4095750" cy="58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129" y="2395107"/>
            <a:ext cx="3214187" cy="4206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5914394" y="66575"/>
            <a:ext cx="1620253" cy="1077218"/>
          </a:xfrm>
          <a:prstGeom prst="rect">
            <a:avLst/>
          </a:prstGeom>
        </p:spPr>
        <p:txBody>
          <a:bodyPr wrap="square">
            <a:spAutoFit/>
          </a:bodyPr>
          <a:lstStyle/>
          <a:p>
            <a:r>
              <a:rPr lang="nl-BE" sz="3200" b="1" dirty="0">
                <a:cs typeface="Arial" panose="020B0604020202020204" pitchFamily="34" charset="0"/>
              </a:rPr>
              <a:t>Folies</a:t>
            </a:r>
          </a:p>
          <a:p>
            <a:endParaRPr lang="nl-BE" sz="3200" b="1" dirty="0">
              <a:cs typeface="Arial" panose="020B0604020202020204" pitchFamily="34" charset="0"/>
            </a:endParaRPr>
          </a:p>
        </p:txBody>
      </p:sp>
    </p:spTree>
    <p:extLst>
      <p:ext uri="{BB962C8B-B14F-4D97-AF65-F5344CB8AC3E}">
        <p14:creationId xmlns:p14="http://schemas.microsoft.com/office/powerpoint/2010/main" val="2736901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91916"/>
            <a:ext cx="4274583" cy="3545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537" y="625642"/>
            <a:ext cx="4748463" cy="5630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487584" y="414698"/>
            <a:ext cx="1620253" cy="1077218"/>
          </a:xfrm>
          <a:prstGeom prst="rect">
            <a:avLst/>
          </a:prstGeom>
        </p:spPr>
        <p:txBody>
          <a:bodyPr wrap="square">
            <a:spAutoFit/>
          </a:bodyPr>
          <a:lstStyle/>
          <a:p>
            <a:r>
              <a:rPr lang="nl-BE" sz="3200" b="1" dirty="0">
                <a:cs typeface="Arial" panose="020B0604020202020204" pitchFamily="34" charset="0"/>
              </a:rPr>
              <a:t>Folies</a:t>
            </a:r>
          </a:p>
          <a:p>
            <a:endParaRPr lang="nl-BE" sz="3200" b="1" dirty="0">
              <a:cs typeface="Arial" panose="020B0604020202020204" pitchFamily="34" charset="0"/>
            </a:endParaRPr>
          </a:p>
        </p:txBody>
      </p:sp>
    </p:spTree>
    <p:extLst>
      <p:ext uri="{BB962C8B-B14F-4D97-AF65-F5344CB8AC3E}">
        <p14:creationId xmlns:p14="http://schemas.microsoft.com/office/powerpoint/2010/main" val="178496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284" y="817646"/>
            <a:ext cx="4590047" cy="567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98" y="817646"/>
            <a:ext cx="3762375" cy="567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84498" y="0"/>
            <a:ext cx="1620253" cy="1077218"/>
          </a:xfrm>
          <a:prstGeom prst="rect">
            <a:avLst/>
          </a:prstGeom>
        </p:spPr>
        <p:txBody>
          <a:bodyPr wrap="square">
            <a:spAutoFit/>
          </a:bodyPr>
          <a:lstStyle/>
          <a:p>
            <a:r>
              <a:rPr lang="nl-BE" sz="3200" b="1" dirty="0">
                <a:cs typeface="Arial" panose="020B0604020202020204" pitchFamily="34" charset="0"/>
              </a:rPr>
              <a:t>Folies</a:t>
            </a:r>
          </a:p>
          <a:p>
            <a:endParaRPr lang="nl-BE" sz="3200" b="1" dirty="0">
              <a:cs typeface="Arial" panose="020B0604020202020204" pitchFamily="34" charset="0"/>
            </a:endParaRPr>
          </a:p>
        </p:txBody>
      </p:sp>
    </p:spTree>
    <p:extLst>
      <p:ext uri="{BB962C8B-B14F-4D97-AF65-F5344CB8AC3E}">
        <p14:creationId xmlns:p14="http://schemas.microsoft.com/office/powerpoint/2010/main" val="793730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601" y="721895"/>
            <a:ext cx="4502819" cy="6136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2046" y="721895"/>
            <a:ext cx="3036099" cy="6136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6249968" y="50684"/>
            <a:ext cx="1620253" cy="1077218"/>
          </a:xfrm>
          <a:prstGeom prst="rect">
            <a:avLst/>
          </a:prstGeom>
        </p:spPr>
        <p:txBody>
          <a:bodyPr wrap="square">
            <a:spAutoFit/>
          </a:bodyPr>
          <a:lstStyle/>
          <a:p>
            <a:r>
              <a:rPr lang="nl-BE" sz="3200" b="1" dirty="0">
                <a:cs typeface="Arial" panose="020B0604020202020204" pitchFamily="34" charset="0"/>
              </a:rPr>
              <a:t>Folies</a:t>
            </a:r>
          </a:p>
          <a:p>
            <a:endParaRPr lang="nl-BE" sz="3200" b="1" dirty="0">
              <a:cs typeface="Arial" panose="020B0604020202020204" pitchFamily="34" charset="0"/>
            </a:endParaRPr>
          </a:p>
        </p:txBody>
      </p:sp>
    </p:spTree>
    <p:extLst>
      <p:ext uri="{BB962C8B-B14F-4D97-AF65-F5344CB8AC3E}">
        <p14:creationId xmlns:p14="http://schemas.microsoft.com/office/powerpoint/2010/main" val="2036332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714" y="908728"/>
            <a:ext cx="8121065" cy="5949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0" y="0"/>
            <a:ext cx="4052201" cy="1077218"/>
          </a:xfrm>
          <a:prstGeom prst="rect">
            <a:avLst/>
          </a:prstGeom>
        </p:spPr>
        <p:txBody>
          <a:bodyPr wrap="square">
            <a:spAutoFit/>
          </a:bodyPr>
          <a:lstStyle/>
          <a:p>
            <a:r>
              <a:rPr lang="nl-BE" sz="3200" b="1" dirty="0">
                <a:cs typeface="Arial" panose="020B0604020202020204" pitchFamily="34" charset="0"/>
              </a:rPr>
              <a:t>Cabinet of Curiosities</a:t>
            </a:r>
          </a:p>
          <a:p>
            <a:endParaRPr lang="nl-BE" sz="3200" b="1" dirty="0">
              <a:cs typeface="Arial" panose="020B0604020202020204" pitchFamily="34" charset="0"/>
            </a:endParaRPr>
          </a:p>
        </p:txBody>
      </p:sp>
    </p:spTree>
    <p:extLst>
      <p:ext uri="{BB962C8B-B14F-4D97-AF65-F5344CB8AC3E}">
        <p14:creationId xmlns:p14="http://schemas.microsoft.com/office/powerpoint/2010/main" val="3403499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7"/>
            <a:ext cx="4700337" cy="6855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9145"/>
          <a:stretch/>
        </p:blipFill>
        <p:spPr bwMode="auto">
          <a:xfrm>
            <a:off x="4860759" y="1211011"/>
            <a:ext cx="4143876" cy="4438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5091799" y="16042"/>
            <a:ext cx="4052201" cy="1077218"/>
          </a:xfrm>
          <a:prstGeom prst="rect">
            <a:avLst/>
          </a:prstGeom>
        </p:spPr>
        <p:txBody>
          <a:bodyPr wrap="square">
            <a:spAutoFit/>
          </a:bodyPr>
          <a:lstStyle/>
          <a:p>
            <a:r>
              <a:rPr lang="nl-BE" sz="3200" b="1" dirty="0">
                <a:cs typeface="Arial" panose="020B0604020202020204" pitchFamily="34" charset="0"/>
              </a:rPr>
              <a:t>Cabinet of Curiosities</a:t>
            </a:r>
          </a:p>
          <a:p>
            <a:endParaRPr lang="nl-BE" sz="3200" b="1" dirty="0">
              <a:cs typeface="Arial" panose="020B0604020202020204" pitchFamily="34" charset="0"/>
            </a:endParaRPr>
          </a:p>
        </p:txBody>
      </p:sp>
    </p:spTree>
    <p:extLst>
      <p:ext uri="{BB962C8B-B14F-4D97-AF65-F5344CB8AC3E}">
        <p14:creationId xmlns:p14="http://schemas.microsoft.com/office/powerpoint/2010/main" val="1155359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27659"/>
            <a:ext cx="3848100" cy="581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069" y="0"/>
            <a:ext cx="460193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0" y="0"/>
            <a:ext cx="4052201" cy="1077218"/>
          </a:xfrm>
          <a:prstGeom prst="rect">
            <a:avLst/>
          </a:prstGeom>
        </p:spPr>
        <p:txBody>
          <a:bodyPr wrap="square">
            <a:spAutoFit/>
          </a:bodyPr>
          <a:lstStyle/>
          <a:p>
            <a:r>
              <a:rPr lang="nl-BE" sz="3200" b="1" dirty="0">
                <a:cs typeface="Arial" panose="020B0604020202020204" pitchFamily="34" charset="0"/>
              </a:rPr>
              <a:t>Cabinet of Curiosities</a:t>
            </a:r>
          </a:p>
          <a:p>
            <a:endParaRPr lang="nl-BE" sz="3200" b="1" dirty="0">
              <a:cs typeface="Arial" panose="020B0604020202020204" pitchFamily="34" charset="0"/>
            </a:endParaRPr>
          </a:p>
        </p:txBody>
      </p:sp>
    </p:spTree>
    <p:extLst>
      <p:ext uri="{BB962C8B-B14F-4D97-AF65-F5344CB8AC3E}">
        <p14:creationId xmlns:p14="http://schemas.microsoft.com/office/powerpoint/2010/main" val="4005675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5" name="Titel 1"/>
          <p:cNvSpPr txBox="1">
            <a:spLocks/>
          </p:cNvSpPr>
          <p:nvPr/>
        </p:nvSpPr>
        <p:spPr>
          <a:xfrm>
            <a:off x="4831230" y="134466"/>
            <a:ext cx="420194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nl-BE" sz="2400" dirty="0">
                <a:solidFill>
                  <a:schemeClr val="bg1">
                    <a:lumMod val="50000"/>
                  </a:schemeClr>
                </a:solidFill>
                <a:latin typeface="+mn-lt"/>
                <a:cs typeface="Arial" panose="020B0604020202020204" pitchFamily="34" charset="0"/>
              </a:rPr>
              <a:t>ROOTS</a:t>
            </a:r>
            <a:br>
              <a:rPr lang="nl-BE" sz="3200" dirty="0">
                <a:solidFill>
                  <a:schemeClr val="bg1">
                    <a:lumMod val="50000"/>
                  </a:schemeClr>
                </a:solidFill>
                <a:latin typeface="Arial" panose="020B0604020202020204" pitchFamily="34" charset="0"/>
                <a:cs typeface="Arial" panose="020B0604020202020204" pitchFamily="34" charset="0"/>
              </a:rPr>
            </a:br>
            <a:endParaRPr lang="nl-BE" sz="1600" dirty="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10467917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5213685" cy="6873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478629" y="2018073"/>
            <a:ext cx="5274971" cy="3478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5376800" y="16042"/>
            <a:ext cx="4052201" cy="1077218"/>
          </a:xfrm>
          <a:prstGeom prst="rect">
            <a:avLst/>
          </a:prstGeom>
        </p:spPr>
        <p:txBody>
          <a:bodyPr wrap="square">
            <a:spAutoFit/>
          </a:bodyPr>
          <a:lstStyle/>
          <a:p>
            <a:r>
              <a:rPr lang="nl-BE" sz="3200" b="1" dirty="0">
                <a:cs typeface="Arial" panose="020B0604020202020204" pitchFamily="34" charset="0"/>
              </a:rPr>
              <a:t>Cabinet of Curiosities</a:t>
            </a:r>
          </a:p>
          <a:p>
            <a:endParaRPr lang="nl-BE" sz="3200" b="1" dirty="0">
              <a:cs typeface="Arial" panose="020B0604020202020204" pitchFamily="34" charset="0"/>
            </a:endParaRPr>
          </a:p>
        </p:txBody>
      </p:sp>
    </p:spTree>
    <p:extLst>
      <p:ext uri="{BB962C8B-B14F-4D97-AF65-F5344CB8AC3E}">
        <p14:creationId xmlns:p14="http://schemas.microsoft.com/office/powerpoint/2010/main" val="3736892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0"/>
            <a:ext cx="4876800" cy="6858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01" y="1220055"/>
            <a:ext cx="3848900" cy="5188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0" y="16042"/>
            <a:ext cx="4052201" cy="1077218"/>
          </a:xfrm>
          <a:prstGeom prst="rect">
            <a:avLst/>
          </a:prstGeom>
        </p:spPr>
        <p:txBody>
          <a:bodyPr wrap="square">
            <a:spAutoFit/>
          </a:bodyPr>
          <a:lstStyle/>
          <a:p>
            <a:r>
              <a:rPr lang="nl-BE" sz="3200" b="1" dirty="0">
                <a:cs typeface="Arial" panose="020B0604020202020204" pitchFamily="34" charset="0"/>
              </a:rPr>
              <a:t>Cabinet of Curiosities</a:t>
            </a:r>
          </a:p>
          <a:p>
            <a:endParaRPr lang="nl-BE" sz="3200" b="1" dirty="0">
              <a:cs typeface="Arial" panose="020B0604020202020204" pitchFamily="34" charset="0"/>
            </a:endParaRPr>
          </a:p>
        </p:txBody>
      </p:sp>
    </p:spTree>
    <p:extLst>
      <p:ext uri="{BB962C8B-B14F-4D97-AF65-F5344CB8AC3E}">
        <p14:creationId xmlns:p14="http://schemas.microsoft.com/office/powerpoint/2010/main" val="439424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22" y="711117"/>
            <a:ext cx="3895725" cy="587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039" y="0"/>
            <a:ext cx="463196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0" y="-16042"/>
            <a:ext cx="4052201" cy="1077218"/>
          </a:xfrm>
          <a:prstGeom prst="rect">
            <a:avLst/>
          </a:prstGeom>
        </p:spPr>
        <p:txBody>
          <a:bodyPr wrap="square">
            <a:spAutoFit/>
          </a:bodyPr>
          <a:lstStyle/>
          <a:p>
            <a:r>
              <a:rPr lang="nl-BE" sz="3200" b="1" dirty="0">
                <a:cs typeface="Arial" panose="020B0604020202020204" pitchFamily="34" charset="0"/>
              </a:rPr>
              <a:t>Cabinet of Curiosities</a:t>
            </a:r>
          </a:p>
          <a:p>
            <a:endParaRPr lang="nl-BE" sz="3200" b="1" dirty="0">
              <a:cs typeface="Arial" panose="020B0604020202020204" pitchFamily="34" charset="0"/>
            </a:endParaRPr>
          </a:p>
        </p:txBody>
      </p:sp>
    </p:spTree>
    <p:extLst>
      <p:ext uri="{BB962C8B-B14F-4D97-AF65-F5344CB8AC3E}">
        <p14:creationId xmlns:p14="http://schemas.microsoft.com/office/powerpoint/2010/main" val="18372765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4846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793" y="981576"/>
            <a:ext cx="3688080" cy="495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5091799" y="16042"/>
            <a:ext cx="4052201" cy="1077218"/>
          </a:xfrm>
          <a:prstGeom prst="rect">
            <a:avLst/>
          </a:prstGeom>
        </p:spPr>
        <p:txBody>
          <a:bodyPr wrap="square">
            <a:spAutoFit/>
          </a:bodyPr>
          <a:lstStyle/>
          <a:p>
            <a:r>
              <a:rPr lang="nl-BE" sz="3200" b="1" dirty="0">
                <a:cs typeface="Arial" panose="020B0604020202020204" pitchFamily="34" charset="0"/>
              </a:rPr>
              <a:t>Cabinet of Curiosities</a:t>
            </a:r>
          </a:p>
          <a:p>
            <a:endParaRPr lang="nl-BE" sz="3200" b="1" dirty="0">
              <a:cs typeface="Arial" panose="020B0604020202020204" pitchFamily="34" charset="0"/>
            </a:endParaRPr>
          </a:p>
        </p:txBody>
      </p:sp>
    </p:spTree>
    <p:extLst>
      <p:ext uri="{BB962C8B-B14F-4D97-AF65-F5344CB8AC3E}">
        <p14:creationId xmlns:p14="http://schemas.microsoft.com/office/powerpoint/2010/main" val="16575223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2791326" cy="4193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792" y="1234129"/>
            <a:ext cx="3217208" cy="4178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3860" y="1219201"/>
            <a:ext cx="2865684" cy="4193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0" y="64168"/>
            <a:ext cx="4052201" cy="1077218"/>
          </a:xfrm>
          <a:prstGeom prst="rect">
            <a:avLst/>
          </a:prstGeom>
        </p:spPr>
        <p:txBody>
          <a:bodyPr wrap="square">
            <a:spAutoFit/>
          </a:bodyPr>
          <a:lstStyle/>
          <a:p>
            <a:r>
              <a:rPr lang="nl-BE" sz="3200" b="1" dirty="0">
                <a:cs typeface="Arial" panose="020B0604020202020204" pitchFamily="34" charset="0"/>
              </a:rPr>
              <a:t>Cabinet of Curiosities</a:t>
            </a:r>
          </a:p>
          <a:p>
            <a:endParaRPr lang="nl-BE" sz="3200" b="1" dirty="0">
              <a:cs typeface="Arial" panose="020B0604020202020204" pitchFamily="34" charset="0"/>
            </a:endParaRPr>
          </a:p>
        </p:txBody>
      </p:sp>
    </p:spTree>
    <p:extLst>
      <p:ext uri="{BB962C8B-B14F-4D97-AF65-F5344CB8AC3E}">
        <p14:creationId xmlns:p14="http://schemas.microsoft.com/office/powerpoint/2010/main" val="18461632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432" y="0"/>
            <a:ext cx="522056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94749"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3655" y="3924049"/>
            <a:ext cx="2639968" cy="2933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72776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6799"/>
            <a:ext cx="9144000" cy="6464401"/>
          </a:xfrm>
          <a:prstGeom prst="rect">
            <a:avLst/>
          </a:prstGeom>
        </p:spPr>
      </p:pic>
    </p:spTree>
    <p:extLst>
      <p:ext uri="{BB962C8B-B14F-4D97-AF65-F5344CB8AC3E}">
        <p14:creationId xmlns:p14="http://schemas.microsoft.com/office/powerpoint/2010/main" val="26728244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7904" y="144379"/>
            <a:ext cx="4427717" cy="1152824"/>
          </a:xfrm>
          <a:prstGeom prst="rect">
            <a:avLst/>
          </a:prstGeom>
        </p:spPr>
      </p:pic>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9061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4898479" y="1501841"/>
            <a:ext cx="4052201" cy="5509200"/>
          </a:xfrm>
          <a:prstGeom prst="rect">
            <a:avLst/>
          </a:prstGeom>
        </p:spPr>
        <p:txBody>
          <a:bodyPr wrap="square">
            <a:spAutoFit/>
          </a:bodyPr>
          <a:lstStyle/>
          <a:p>
            <a:pPr algn="ctr"/>
            <a:r>
              <a:rPr lang="nl-BE" sz="3200" b="1" dirty="0">
                <a:cs typeface="Arial" panose="020B0604020202020204" pitchFamily="34" charset="0"/>
              </a:rPr>
              <a:t>Masureel Art Factory</a:t>
            </a:r>
          </a:p>
          <a:p>
            <a:r>
              <a:rPr lang="nl-BE" sz="2400" dirty="0">
                <a:cs typeface="Arial" panose="020B0604020202020204" pitchFamily="34" charset="0"/>
              </a:rPr>
              <a:t>Running with Light</a:t>
            </a:r>
          </a:p>
          <a:p>
            <a:pPr algn="ctr"/>
            <a:r>
              <a:rPr lang="nl-BE" sz="3200" b="1" dirty="0">
                <a:cs typeface="Arial" panose="020B0604020202020204" pitchFamily="34" charset="0"/>
              </a:rPr>
              <a:t>Guy Masureel</a:t>
            </a:r>
          </a:p>
          <a:p>
            <a:r>
              <a:rPr lang="nl-BE" sz="2400" dirty="0">
                <a:cs typeface="Arial" panose="020B0604020202020204" pitchFamily="34" charset="0"/>
              </a:rPr>
              <a:t>Intact</a:t>
            </a:r>
          </a:p>
          <a:p>
            <a:pPr algn="ctr"/>
            <a:r>
              <a:rPr lang="nl-BE" sz="3200" b="1" dirty="0">
                <a:cs typeface="Arial" panose="020B0604020202020204" pitchFamily="34" charset="0"/>
              </a:rPr>
              <a:t>Khroma</a:t>
            </a:r>
          </a:p>
          <a:p>
            <a:r>
              <a:rPr lang="nl-BE" sz="2400" dirty="0">
                <a:cs typeface="Arial" panose="020B0604020202020204" pitchFamily="34" charset="0"/>
              </a:rPr>
              <a:t>Orbital</a:t>
            </a:r>
          </a:p>
          <a:p>
            <a:r>
              <a:rPr lang="nl-BE" sz="2400" dirty="0">
                <a:cs typeface="Arial" panose="020B0604020202020204" pitchFamily="34" charset="0"/>
              </a:rPr>
              <a:t>Folies</a:t>
            </a:r>
          </a:p>
          <a:p>
            <a:r>
              <a:rPr lang="nl-BE" sz="2400" dirty="0">
                <a:cs typeface="Arial" panose="020B0604020202020204" pitchFamily="34" charset="0"/>
              </a:rPr>
              <a:t>Cabinet of Curiosities</a:t>
            </a:r>
          </a:p>
          <a:p>
            <a:pPr algn="ctr"/>
            <a:r>
              <a:rPr lang="nl-BE" sz="3200" b="1" dirty="0">
                <a:cs typeface="Arial" panose="020B0604020202020204" pitchFamily="34" charset="0"/>
              </a:rPr>
              <a:t>Zoom</a:t>
            </a:r>
          </a:p>
          <a:p>
            <a:r>
              <a:rPr lang="nl-BE" sz="2400" dirty="0">
                <a:cs typeface="Arial" panose="020B0604020202020204" pitchFamily="34" charset="0"/>
              </a:rPr>
              <a:t>Ombra</a:t>
            </a:r>
          </a:p>
          <a:p>
            <a:r>
              <a:rPr lang="nl-BE" sz="2400" dirty="0">
                <a:cs typeface="Arial" panose="020B0604020202020204" pitchFamily="34" charset="0"/>
              </a:rPr>
              <a:t>Olivia</a:t>
            </a:r>
          </a:p>
          <a:p>
            <a:r>
              <a:rPr lang="nl-BE" sz="2400" dirty="0">
                <a:cs typeface="Arial" panose="020B0604020202020204" pitchFamily="34" charset="0"/>
              </a:rPr>
              <a:t>1001 Night</a:t>
            </a:r>
          </a:p>
          <a:p>
            <a:endParaRPr lang="nl-BE" sz="3200" b="1" dirty="0">
              <a:cs typeface="Arial" panose="020B0604020202020204" pitchFamily="34" charset="0"/>
            </a:endParaRPr>
          </a:p>
        </p:txBody>
      </p:sp>
    </p:spTree>
    <p:extLst>
      <p:ext uri="{BB962C8B-B14F-4D97-AF65-F5344CB8AC3E}">
        <p14:creationId xmlns:p14="http://schemas.microsoft.com/office/powerpoint/2010/main" val="3956125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снимок экрана&#10;&#10;Автоматически созданное описание">
            <a:extLst>
              <a:ext uri="{FF2B5EF4-FFF2-40B4-BE49-F238E27FC236}">
                <a16:creationId xmlns:a16="http://schemas.microsoft.com/office/drawing/2014/main" id="{9EB457CB-CBEB-4CAB-B569-3DDC9D085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7723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l="5218" t="8101" r="4891" b="9251"/>
          <a:stretch/>
        </p:blipFill>
        <p:spPr>
          <a:xfrm>
            <a:off x="0" y="536713"/>
            <a:ext cx="9144000" cy="5943600"/>
          </a:xfrm>
          <a:prstGeom prst="rect">
            <a:avLst/>
          </a:prstGeom>
        </p:spPr>
      </p:pic>
      <p:sp>
        <p:nvSpPr>
          <p:cNvPr id="6" name="Titel 1"/>
          <p:cNvSpPr txBox="1">
            <a:spLocks/>
          </p:cNvSpPr>
          <p:nvPr/>
        </p:nvSpPr>
        <p:spPr>
          <a:xfrm>
            <a:off x="4831230" y="134466"/>
            <a:ext cx="420194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nl-BE" sz="2400" dirty="0">
                <a:solidFill>
                  <a:schemeClr val="bg1">
                    <a:lumMod val="50000"/>
                  </a:schemeClr>
                </a:solidFill>
                <a:latin typeface="+mn-lt"/>
                <a:cs typeface="Arial" panose="020B0604020202020204" pitchFamily="34" charset="0"/>
              </a:rPr>
              <a:t>ROOTS</a:t>
            </a:r>
            <a:br>
              <a:rPr lang="nl-BE" sz="3200" dirty="0">
                <a:solidFill>
                  <a:schemeClr val="bg1">
                    <a:lumMod val="50000"/>
                  </a:schemeClr>
                </a:solidFill>
                <a:latin typeface="Arial" panose="020B0604020202020204" pitchFamily="34" charset="0"/>
                <a:cs typeface="Arial" panose="020B0604020202020204" pitchFamily="34" charset="0"/>
              </a:rPr>
            </a:br>
            <a:endParaRPr lang="nl-BE" sz="1600" dirty="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2974999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
          <p:cNvSpPr/>
          <p:nvPr/>
        </p:nvSpPr>
        <p:spPr>
          <a:xfrm>
            <a:off x="0" y="516836"/>
            <a:ext cx="9144000" cy="5971084"/>
          </a:xfrm>
          <a:prstGeom prst="rect">
            <a:avLst/>
          </a:prstGeom>
          <a:blipFill>
            <a:blip r:embed="rId2" cstate="print"/>
            <a:srcRect/>
            <a:stretch>
              <a:fillRect t="-2092"/>
            </a:stretch>
          </a:blipFill>
        </p:spPr>
        <p:txBody>
          <a:bodyPr wrap="square" lIns="0" tIns="0" rIns="0" bIns="0" rtlCol="0"/>
          <a:lstStyle/>
          <a:p>
            <a:endParaRPr/>
          </a:p>
        </p:txBody>
      </p:sp>
      <p:sp>
        <p:nvSpPr>
          <p:cNvPr id="5" name="Titel 1"/>
          <p:cNvSpPr txBox="1">
            <a:spLocks/>
          </p:cNvSpPr>
          <p:nvPr/>
        </p:nvSpPr>
        <p:spPr>
          <a:xfrm>
            <a:off x="4831230" y="134466"/>
            <a:ext cx="420194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nl-BE" sz="2400" dirty="0">
                <a:solidFill>
                  <a:schemeClr val="bg1">
                    <a:lumMod val="50000"/>
                  </a:schemeClr>
                </a:solidFill>
                <a:latin typeface="+mn-lt"/>
                <a:cs typeface="Arial" panose="020B0604020202020204" pitchFamily="34" charset="0"/>
              </a:rPr>
              <a:t>ROOTS</a:t>
            </a:r>
            <a:br>
              <a:rPr lang="nl-BE" sz="3200" dirty="0">
                <a:solidFill>
                  <a:schemeClr val="bg1">
                    <a:lumMod val="50000"/>
                  </a:schemeClr>
                </a:solidFill>
                <a:latin typeface="Arial" panose="020B0604020202020204" pitchFamily="34" charset="0"/>
                <a:cs typeface="Arial" panose="020B0604020202020204" pitchFamily="34" charset="0"/>
              </a:rPr>
            </a:br>
            <a:endParaRPr lang="nl-BE" sz="1600" dirty="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1098675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txBox="1">
            <a:spLocks/>
          </p:cNvSpPr>
          <p:nvPr/>
        </p:nvSpPr>
        <p:spPr>
          <a:xfrm>
            <a:off x="271768" y="115331"/>
            <a:ext cx="4234918" cy="8632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3600" dirty="0">
                <a:latin typeface="+mn-lt"/>
                <a:cs typeface="Arial" panose="020B0604020202020204" pitchFamily="34" charset="0"/>
              </a:rPr>
              <a:t>AR</a:t>
            </a:r>
            <a:r>
              <a:rPr lang="en-US" sz="3600" dirty="0">
                <a:latin typeface="+mn-lt"/>
                <a:cs typeface="Arial" panose="020B0604020202020204" pitchFamily="34" charset="0"/>
              </a:rPr>
              <a:t>T</a:t>
            </a:r>
          </a:p>
        </p:txBody>
      </p:sp>
      <p:sp>
        <p:nvSpPr>
          <p:cNvPr id="5" name="object 4"/>
          <p:cNvSpPr/>
          <p:nvPr/>
        </p:nvSpPr>
        <p:spPr>
          <a:xfrm>
            <a:off x="-128337" y="2128699"/>
            <a:ext cx="1786771" cy="2584492"/>
          </a:xfrm>
          <a:prstGeom prst="rect">
            <a:avLst/>
          </a:prstGeom>
          <a:blipFill>
            <a:blip r:embed="rId3" cstate="print"/>
            <a:stretch>
              <a:fillRect/>
            </a:stretch>
          </a:blipFill>
        </p:spPr>
        <p:txBody>
          <a:bodyPr wrap="square" lIns="0" tIns="0" rIns="0" bIns="0" rtlCol="0"/>
          <a:lstStyle/>
          <a:p>
            <a:endParaRPr/>
          </a:p>
        </p:txBody>
      </p:sp>
      <p:sp>
        <p:nvSpPr>
          <p:cNvPr id="7" name="object 2"/>
          <p:cNvSpPr txBox="1"/>
          <p:nvPr/>
        </p:nvSpPr>
        <p:spPr>
          <a:xfrm>
            <a:off x="71123" y="4852361"/>
            <a:ext cx="1340581" cy="936154"/>
          </a:xfrm>
          <a:prstGeom prst="rect">
            <a:avLst/>
          </a:prstGeom>
        </p:spPr>
        <p:txBody>
          <a:bodyPr vert="horz" wrap="square" lIns="0" tIns="12700" rIns="0" bIns="0" rtlCol="0">
            <a:spAutoFit/>
          </a:bodyPr>
          <a:lstStyle/>
          <a:p>
            <a:pPr marL="12700" marR="5080">
              <a:lnSpc>
                <a:spcPct val="125000"/>
              </a:lnSpc>
              <a:spcBef>
                <a:spcPts val="100"/>
              </a:spcBef>
            </a:pPr>
            <a:r>
              <a:rPr sz="1600" spc="-85" dirty="0">
                <a:latin typeface="Arial" panose="020B0604020202020204" pitchFamily="34" charset="0"/>
                <a:cs typeface="Arial" panose="020B0604020202020204" pitchFamily="34" charset="0"/>
              </a:rPr>
              <a:t>Jozef </a:t>
            </a:r>
            <a:r>
              <a:rPr sz="1600" spc="-45" dirty="0">
                <a:latin typeface="Arial" panose="020B0604020202020204" pitchFamily="34" charset="0"/>
                <a:cs typeface="Arial" panose="020B0604020202020204" pitchFamily="34" charset="0"/>
              </a:rPr>
              <a:t>Peeters  </a:t>
            </a:r>
            <a:r>
              <a:rPr sz="1600" spc="-20" dirty="0">
                <a:latin typeface="Arial" panose="020B0604020202020204" pitchFamily="34" charset="0"/>
                <a:cs typeface="Arial" panose="020B0604020202020204" pitchFamily="34" charset="0"/>
              </a:rPr>
              <a:t>Ballerine,</a:t>
            </a:r>
            <a:r>
              <a:rPr sz="1600" spc="-135" dirty="0">
                <a:latin typeface="Arial" panose="020B0604020202020204" pitchFamily="34" charset="0"/>
                <a:cs typeface="Arial" panose="020B0604020202020204" pitchFamily="34" charset="0"/>
              </a:rPr>
              <a:t> </a:t>
            </a:r>
            <a:r>
              <a:rPr sz="1600" spc="45" dirty="0">
                <a:latin typeface="Arial" panose="020B0604020202020204" pitchFamily="34" charset="0"/>
                <a:cs typeface="Arial" panose="020B0604020202020204" pitchFamily="34" charset="0"/>
              </a:rPr>
              <a:t>1920</a:t>
            </a:r>
            <a:endParaRPr sz="1600" dirty="0">
              <a:latin typeface="Arial" panose="020B0604020202020204" pitchFamily="34" charset="0"/>
              <a:cs typeface="Arial" panose="020B0604020202020204" pitchFamily="34" charset="0"/>
            </a:endParaRPr>
          </a:p>
        </p:txBody>
      </p:sp>
      <p:sp>
        <p:nvSpPr>
          <p:cNvPr id="9" name="object 4"/>
          <p:cNvSpPr/>
          <p:nvPr/>
        </p:nvSpPr>
        <p:spPr>
          <a:xfrm>
            <a:off x="1250815" y="2103938"/>
            <a:ext cx="3460692" cy="2717019"/>
          </a:xfrm>
          <a:prstGeom prst="rect">
            <a:avLst/>
          </a:prstGeom>
          <a:blipFill>
            <a:blip r:embed="rId4" cstate="print"/>
            <a:stretch>
              <a:fillRect/>
            </a:stretch>
          </a:blipFill>
        </p:spPr>
        <p:txBody>
          <a:bodyPr wrap="square" lIns="0" tIns="0" rIns="0" bIns="0" rtlCol="0"/>
          <a:lstStyle/>
          <a:p>
            <a:endParaRPr/>
          </a:p>
        </p:txBody>
      </p:sp>
      <p:sp>
        <p:nvSpPr>
          <p:cNvPr id="10" name="object 2"/>
          <p:cNvSpPr txBox="1"/>
          <p:nvPr/>
        </p:nvSpPr>
        <p:spPr>
          <a:xfrm>
            <a:off x="2336581" y="4855631"/>
            <a:ext cx="1289160" cy="628377"/>
          </a:xfrm>
          <a:prstGeom prst="rect">
            <a:avLst/>
          </a:prstGeom>
        </p:spPr>
        <p:txBody>
          <a:bodyPr vert="horz" wrap="square" lIns="0" tIns="12700" rIns="0" bIns="0" rtlCol="0">
            <a:spAutoFit/>
          </a:bodyPr>
          <a:lstStyle/>
          <a:p>
            <a:pPr marL="12700" marR="5080">
              <a:lnSpc>
                <a:spcPct val="125000"/>
              </a:lnSpc>
              <a:spcBef>
                <a:spcPts val="100"/>
              </a:spcBef>
            </a:pPr>
            <a:r>
              <a:rPr sz="1600" spc="-30" dirty="0">
                <a:latin typeface="Arial" panose="020B0604020202020204" pitchFamily="34" charset="0"/>
                <a:cs typeface="Arial" panose="020B0604020202020204" pitchFamily="34" charset="0"/>
              </a:rPr>
              <a:t>Berthe </a:t>
            </a:r>
            <a:r>
              <a:rPr sz="1600" spc="-35" dirty="0">
                <a:latin typeface="Arial" panose="020B0604020202020204" pitchFamily="34" charset="0"/>
                <a:cs typeface="Arial" panose="020B0604020202020204" pitchFamily="34" charset="0"/>
              </a:rPr>
              <a:t>Dubail  </a:t>
            </a:r>
            <a:r>
              <a:rPr sz="1600" spc="-20" dirty="0">
                <a:latin typeface="Arial" panose="020B0604020202020204" pitchFamily="34" charset="0"/>
                <a:cs typeface="Arial" panose="020B0604020202020204" pitchFamily="34" charset="0"/>
              </a:rPr>
              <a:t>Untitled,</a:t>
            </a:r>
            <a:r>
              <a:rPr sz="1600" spc="-140" dirty="0">
                <a:latin typeface="Arial" panose="020B0604020202020204" pitchFamily="34" charset="0"/>
                <a:cs typeface="Arial" panose="020B0604020202020204" pitchFamily="34" charset="0"/>
              </a:rPr>
              <a:t> </a:t>
            </a:r>
            <a:r>
              <a:rPr sz="1600" spc="45" dirty="0">
                <a:latin typeface="Arial" panose="020B0604020202020204" pitchFamily="34" charset="0"/>
                <a:cs typeface="Arial" panose="020B0604020202020204" pitchFamily="34" charset="0"/>
              </a:rPr>
              <a:t>1962</a:t>
            </a:r>
            <a:endParaRPr sz="1600" dirty="0">
              <a:latin typeface="Arial" panose="020B0604020202020204" pitchFamily="34" charset="0"/>
              <a:cs typeface="Arial" panose="020B0604020202020204" pitchFamily="34" charset="0"/>
            </a:endParaRPr>
          </a:p>
        </p:txBody>
      </p:sp>
      <p:sp>
        <p:nvSpPr>
          <p:cNvPr id="11" name="object 4"/>
          <p:cNvSpPr/>
          <p:nvPr/>
        </p:nvSpPr>
        <p:spPr>
          <a:xfrm>
            <a:off x="4506685" y="2388191"/>
            <a:ext cx="2879469" cy="2099155"/>
          </a:xfrm>
          <a:prstGeom prst="rect">
            <a:avLst/>
          </a:prstGeom>
          <a:blipFill>
            <a:blip r:embed="rId5" cstate="print"/>
            <a:stretch>
              <a:fillRect/>
            </a:stretch>
          </a:blipFill>
        </p:spPr>
        <p:txBody>
          <a:bodyPr wrap="square" lIns="0" tIns="0" rIns="0" bIns="0" rtlCol="0"/>
          <a:lstStyle/>
          <a:p>
            <a:endParaRPr/>
          </a:p>
        </p:txBody>
      </p:sp>
      <p:sp>
        <p:nvSpPr>
          <p:cNvPr id="13" name="object 2"/>
          <p:cNvSpPr txBox="1"/>
          <p:nvPr/>
        </p:nvSpPr>
        <p:spPr>
          <a:xfrm>
            <a:off x="5032678" y="4844994"/>
            <a:ext cx="1827482" cy="856645"/>
          </a:xfrm>
          <a:prstGeom prst="rect">
            <a:avLst/>
          </a:prstGeom>
        </p:spPr>
        <p:txBody>
          <a:bodyPr vert="horz" wrap="square" lIns="0" tIns="66040" rIns="0" bIns="0" rtlCol="0">
            <a:spAutoFit/>
          </a:bodyPr>
          <a:lstStyle/>
          <a:p>
            <a:pPr marL="12700">
              <a:lnSpc>
                <a:spcPct val="100000"/>
              </a:lnSpc>
              <a:spcBef>
                <a:spcPts val="520"/>
              </a:spcBef>
            </a:pPr>
            <a:r>
              <a:rPr sz="1600" spc="-45" dirty="0">
                <a:latin typeface="Arial" panose="020B0604020202020204" pitchFamily="34" charset="0"/>
                <a:cs typeface="Arial" panose="020B0604020202020204" pitchFamily="34" charset="0"/>
              </a:rPr>
              <a:t>Ian</a:t>
            </a:r>
            <a:r>
              <a:rPr sz="1600" spc="-75" dirty="0">
                <a:latin typeface="Arial" panose="020B0604020202020204" pitchFamily="34" charset="0"/>
                <a:cs typeface="Arial" panose="020B0604020202020204" pitchFamily="34" charset="0"/>
              </a:rPr>
              <a:t> </a:t>
            </a:r>
            <a:r>
              <a:rPr sz="1600" spc="-45" dirty="0">
                <a:latin typeface="Arial" panose="020B0604020202020204" pitchFamily="34" charset="0"/>
                <a:cs typeface="Arial" panose="020B0604020202020204" pitchFamily="34" charset="0"/>
              </a:rPr>
              <a:t>Wilson</a:t>
            </a:r>
            <a:endParaRPr sz="1600" dirty="0">
              <a:latin typeface="Arial" panose="020B0604020202020204" pitchFamily="34" charset="0"/>
              <a:cs typeface="Arial" panose="020B0604020202020204" pitchFamily="34" charset="0"/>
            </a:endParaRPr>
          </a:p>
          <a:p>
            <a:pPr marL="12700">
              <a:lnSpc>
                <a:spcPct val="100000"/>
              </a:lnSpc>
              <a:spcBef>
                <a:spcPts val="420"/>
              </a:spcBef>
            </a:pPr>
            <a:r>
              <a:rPr sz="1600" spc="-15" dirty="0">
                <a:latin typeface="Arial" panose="020B0604020202020204" pitchFamily="34" charset="0"/>
                <a:cs typeface="Arial" panose="020B0604020202020204" pitchFamily="34" charset="0"/>
              </a:rPr>
              <a:t>The </a:t>
            </a:r>
            <a:r>
              <a:rPr sz="1600" spc="-10" dirty="0">
                <a:latin typeface="Arial" panose="020B0604020202020204" pitchFamily="34" charset="0"/>
                <a:cs typeface="Arial" panose="020B0604020202020204" pitchFamily="34" charset="0"/>
              </a:rPr>
              <a:t>Chalk </a:t>
            </a:r>
            <a:r>
              <a:rPr sz="1600" spc="-15" dirty="0">
                <a:latin typeface="Arial" panose="020B0604020202020204" pitchFamily="34" charset="0"/>
                <a:cs typeface="Arial" panose="020B0604020202020204" pitchFamily="34" charset="0"/>
              </a:rPr>
              <a:t>Circle,</a:t>
            </a:r>
            <a:r>
              <a:rPr sz="1600" spc="-210" dirty="0">
                <a:latin typeface="Arial" panose="020B0604020202020204" pitchFamily="34" charset="0"/>
                <a:cs typeface="Arial" panose="020B0604020202020204" pitchFamily="34" charset="0"/>
              </a:rPr>
              <a:t> </a:t>
            </a:r>
            <a:r>
              <a:rPr sz="1600" spc="45" dirty="0">
                <a:latin typeface="Arial" panose="020B0604020202020204" pitchFamily="34" charset="0"/>
                <a:cs typeface="Arial" panose="020B0604020202020204" pitchFamily="34" charset="0"/>
              </a:rPr>
              <a:t>1968</a:t>
            </a:r>
            <a:endParaRPr sz="1600" dirty="0">
              <a:latin typeface="Arial" panose="020B0604020202020204" pitchFamily="34" charset="0"/>
              <a:cs typeface="Arial" panose="020B0604020202020204" pitchFamily="34" charset="0"/>
            </a:endParaRPr>
          </a:p>
        </p:txBody>
      </p:sp>
      <p:sp>
        <p:nvSpPr>
          <p:cNvPr id="14" name="object 4"/>
          <p:cNvSpPr/>
          <p:nvPr/>
        </p:nvSpPr>
        <p:spPr>
          <a:xfrm>
            <a:off x="7272506" y="2178394"/>
            <a:ext cx="1962703" cy="2524858"/>
          </a:xfrm>
          <a:prstGeom prst="rect">
            <a:avLst/>
          </a:prstGeom>
          <a:blipFill>
            <a:blip r:embed="rId6" cstate="print"/>
            <a:stretch>
              <a:fillRect/>
            </a:stretch>
          </a:blipFill>
        </p:spPr>
        <p:txBody>
          <a:bodyPr wrap="square" lIns="0" tIns="0" rIns="0" bIns="0" rtlCol="0"/>
          <a:lstStyle/>
          <a:p>
            <a:endParaRPr/>
          </a:p>
        </p:txBody>
      </p:sp>
      <p:sp>
        <p:nvSpPr>
          <p:cNvPr id="15" name="object 2"/>
          <p:cNvSpPr txBox="1"/>
          <p:nvPr/>
        </p:nvSpPr>
        <p:spPr>
          <a:xfrm>
            <a:off x="7422475" y="4848677"/>
            <a:ext cx="1662764" cy="936154"/>
          </a:xfrm>
          <a:prstGeom prst="rect">
            <a:avLst/>
          </a:prstGeom>
        </p:spPr>
        <p:txBody>
          <a:bodyPr vert="horz" wrap="square" lIns="0" tIns="12700" rIns="0" bIns="0" rtlCol="0">
            <a:spAutoFit/>
          </a:bodyPr>
          <a:lstStyle/>
          <a:p>
            <a:pPr marL="12700" marR="5080">
              <a:lnSpc>
                <a:spcPct val="125000"/>
              </a:lnSpc>
              <a:spcBef>
                <a:spcPts val="100"/>
              </a:spcBef>
            </a:pPr>
            <a:r>
              <a:rPr sz="1600" spc="-35" dirty="0">
                <a:latin typeface="Arial" panose="020B0604020202020204" pitchFamily="34" charset="0"/>
                <a:cs typeface="Arial" panose="020B0604020202020204" pitchFamily="34" charset="0"/>
              </a:rPr>
              <a:t>Louise </a:t>
            </a:r>
            <a:r>
              <a:rPr sz="1600" spc="-50" dirty="0">
                <a:latin typeface="Arial" panose="020B0604020202020204" pitchFamily="34" charset="0"/>
                <a:cs typeface="Arial" panose="020B0604020202020204" pitchFamily="34" charset="0"/>
              </a:rPr>
              <a:t>Bourgeois  </a:t>
            </a:r>
            <a:r>
              <a:rPr sz="1600" spc="-15" dirty="0">
                <a:latin typeface="Arial" panose="020B0604020202020204" pitchFamily="34" charset="0"/>
                <a:cs typeface="Arial" panose="020B0604020202020204" pitchFamily="34" charset="0"/>
              </a:rPr>
              <a:t>The </a:t>
            </a:r>
            <a:r>
              <a:rPr sz="1600" spc="-40" dirty="0">
                <a:latin typeface="Arial" panose="020B0604020202020204" pitchFamily="34" charset="0"/>
                <a:cs typeface="Arial" panose="020B0604020202020204" pitchFamily="34" charset="0"/>
              </a:rPr>
              <a:t>Feeding,</a:t>
            </a:r>
            <a:r>
              <a:rPr sz="1600" spc="-185" dirty="0">
                <a:latin typeface="Arial" panose="020B0604020202020204" pitchFamily="34" charset="0"/>
                <a:cs typeface="Arial" panose="020B0604020202020204" pitchFamily="34" charset="0"/>
              </a:rPr>
              <a:t> </a:t>
            </a:r>
            <a:r>
              <a:rPr sz="1600" spc="45" dirty="0">
                <a:latin typeface="Arial" panose="020B0604020202020204" pitchFamily="34" charset="0"/>
                <a:cs typeface="Arial" panose="020B0604020202020204" pitchFamily="34" charset="0"/>
              </a:rPr>
              <a:t>2007</a:t>
            </a:r>
            <a:endParaRP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302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p:cNvSpPr txBox="1"/>
          <p:nvPr/>
        </p:nvSpPr>
        <p:spPr>
          <a:xfrm>
            <a:off x="3195162" y="625490"/>
            <a:ext cx="1120323" cy="5909310"/>
          </a:xfrm>
          <a:prstGeom prst="rect">
            <a:avLst/>
          </a:prstGeom>
          <a:noFill/>
        </p:spPr>
        <p:txBody>
          <a:bodyPr wrap="square" rtlCol="0">
            <a:spAutoFit/>
          </a:bodyPr>
          <a:lstStyle/>
          <a:p>
            <a:pPr algn="just"/>
            <a:endParaRPr lang="en-US" dirty="0">
              <a:latin typeface="+mj-lt"/>
            </a:endParaRPr>
          </a:p>
          <a:p>
            <a:pPr algn="just"/>
            <a:r>
              <a:rPr lang="en-US" b="1" dirty="0" err="1">
                <a:latin typeface="+mj-lt"/>
              </a:rPr>
              <a:t>Colour</a:t>
            </a:r>
            <a:endParaRPr lang="en-US" b="1" dirty="0">
              <a:latin typeface="+mj-lt"/>
            </a:endParaRPr>
          </a:p>
          <a:p>
            <a:pPr algn="just"/>
            <a:endParaRPr lang="en-US" b="1" dirty="0">
              <a:latin typeface="+mj-lt"/>
            </a:endParaRPr>
          </a:p>
          <a:p>
            <a:pPr algn="just"/>
            <a:endParaRPr lang="en-US" b="1" dirty="0">
              <a:latin typeface="+mj-lt"/>
            </a:endParaRPr>
          </a:p>
          <a:p>
            <a:pPr algn="just"/>
            <a:endParaRPr lang="en-US" b="1" dirty="0">
              <a:latin typeface="+mj-lt"/>
            </a:endParaRPr>
          </a:p>
          <a:p>
            <a:pPr algn="just"/>
            <a:endParaRPr lang="en-US" b="1" dirty="0">
              <a:latin typeface="+mj-lt"/>
            </a:endParaRPr>
          </a:p>
          <a:p>
            <a:pPr algn="just"/>
            <a:endParaRPr lang="en-US" b="1" dirty="0">
              <a:latin typeface="+mj-lt"/>
            </a:endParaRPr>
          </a:p>
          <a:p>
            <a:pPr algn="just"/>
            <a:endParaRPr lang="en-US" b="1" dirty="0">
              <a:latin typeface="+mj-lt"/>
            </a:endParaRPr>
          </a:p>
          <a:p>
            <a:pPr algn="just"/>
            <a:endParaRPr lang="en-US" b="1" dirty="0">
              <a:latin typeface="+mj-lt"/>
            </a:endParaRPr>
          </a:p>
          <a:p>
            <a:pPr algn="just"/>
            <a:endParaRPr lang="en-US" b="1" dirty="0">
              <a:latin typeface="+mj-lt"/>
            </a:endParaRPr>
          </a:p>
          <a:p>
            <a:pPr algn="just"/>
            <a:r>
              <a:rPr lang="en-US" b="1" dirty="0">
                <a:latin typeface="+mj-lt"/>
              </a:rPr>
              <a:t>Texture</a:t>
            </a:r>
          </a:p>
          <a:p>
            <a:pPr algn="just"/>
            <a:endParaRPr lang="en-US" b="1" dirty="0">
              <a:latin typeface="+mj-lt"/>
            </a:endParaRPr>
          </a:p>
          <a:p>
            <a:pPr algn="just"/>
            <a:endParaRPr lang="en-US" b="1" dirty="0">
              <a:latin typeface="+mj-lt"/>
            </a:endParaRPr>
          </a:p>
          <a:p>
            <a:pPr algn="just"/>
            <a:endParaRPr lang="en-US" b="1" dirty="0">
              <a:latin typeface="+mj-lt"/>
            </a:endParaRPr>
          </a:p>
          <a:p>
            <a:pPr algn="just"/>
            <a:endParaRPr lang="en-US" b="1" dirty="0">
              <a:latin typeface="+mj-lt"/>
            </a:endParaRPr>
          </a:p>
          <a:p>
            <a:pPr algn="just"/>
            <a:endParaRPr lang="en-US" b="1" dirty="0">
              <a:latin typeface="+mj-lt"/>
            </a:endParaRPr>
          </a:p>
          <a:p>
            <a:pPr algn="just"/>
            <a:endParaRPr lang="en-US" b="1" dirty="0">
              <a:latin typeface="+mj-lt"/>
            </a:endParaRPr>
          </a:p>
          <a:p>
            <a:pPr algn="just"/>
            <a:endParaRPr lang="en-US" b="1" dirty="0">
              <a:latin typeface="+mj-lt"/>
            </a:endParaRPr>
          </a:p>
          <a:p>
            <a:pPr algn="just"/>
            <a:endParaRPr lang="en-US" b="1" dirty="0">
              <a:latin typeface="+mj-lt"/>
            </a:endParaRPr>
          </a:p>
          <a:p>
            <a:pPr algn="just"/>
            <a:r>
              <a:rPr lang="en-US" b="1" dirty="0">
                <a:latin typeface="+mj-lt"/>
              </a:rPr>
              <a:t>Design</a:t>
            </a:r>
          </a:p>
          <a:p>
            <a:pPr algn="just"/>
            <a:endParaRPr lang="nl-BE" dirty="0"/>
          </a:p>
        </p:txBody>
      </p:sp>
      <p:pic>
        <p:nvPicPr>
          <p:cNvPr id="10" name="Picture 2" descr="Z:\Document Nathalie\boekjeluc\MASUREEL_HEIMTEX_2016-12-21_Page_13.jpg"/>
          <p:cNvPicPr>
            <a:picLocks noChangeAspect="1" noChangeArrowheads="1"/>
          </p:cNvPicPr>
          <p:nvPr/>
        </p:nvPicPr>
        <p:blipFill rotWithShape="1">
          <a:blip r:embed="rId3" cstate="print"/>
          <a:srcRect l="75284" t="5743" r="4225" b="65461"/>
          <a:stretch/>
        </p:blipFill>
        <p:spPr bwMode="auto">
          <a:xfrm>
            <a:off x="217544" y="573004"/>
            <a:ext cx="2705829" cy="2683543"/>
          </a:xfrm>
          <a:prstGeom prst="rect">
            <a:avLst/>
          </a:prstGeom>
          <a:noFill/>
        </p:spPr>
      </p:pic>
      <p:pic>
        <p:nvPicPr>
          <p:cNvPr id="16386" name="Picture 2" descr="https://www.masureel.com/resources/asset/photos/large/CREATION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868" t="-487" r="18659" b="5515"/>
          <a:stretch/>
        </p:blipFill>
        <p:spPr bwMode="auto">
          <a:xfrm>
            <a:off x="217544" y="3809869"/>
            <a:ext cx="2705829" cy="2697359"/>
          </a:xfrm>
          <a:prstGeom prst="rect">
            <a:avLst/>
          </a:prstGeom>
          <a:noFill/>
          <a:extLst>
            <a:ext uri="{909E8E84-426E-40DD-AFC4-6F175D3DCCD1}">
              <a14:hiddenFill xmlns:a14="http://schemas.microsoft.com/office/drawing/2010/main">
                <a:solidFill>
                  <a:srgbClr val="FFFFFF"/>
                </a:solidFill>
              </a14:hiddenFill>
            </a:ext>
          </a:extLst>
        </p:spPr>
      </p:pic>
      <p:sp>
        <p:nvSpPr>
          <p:cNvPr id="8" name="Titel 1"/>
          <p:cNvSpPr txBox="1">
            <a:spLocks/>
          </p:cNvSpPr>
          <p:nvPr/>
        </p:nvSpPr>
        <p:spPr>
          <a:xfrm>
            <a:off x="0" y="8014"/>
            <a:ext cx="4464909" cy="803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sz="2400" dirty="0">
                <a:solidFill>
                  <a:schemeClr val="bg1">
                    <a:lumMod val="65000"/>
                  </a:schemeClr>
                </a:solidFill>
                <a:latin typeface="+mn-lt"/>
                <a:cs typeface="Arial" panose="020B0604020202020204" pitchFamily="34" charset="0"/>
              </a:rPr>
              <a:t>ART</a:t>
            </a:r>
            <a:br>
              <a:rPr lang="nl-BE" sz="2400" dirty="0">
                <a:solidFill>
                  <a:schemeClr val="bg1">
                    <a:lumMod val="65000"/>
                  </a:schemeClr>
                </a:solidFill>
                <a:latin typeface="Arial" panose="020B0604020202020204" pitchFamily="34" charset="0"/>
                <a:cs typeface="Arial" panose="020B0604020202020204" pitchFamily="34" charset="0"/>
              </a:rPr>
            </a:br>
            <a:endParaRPr lang="nl-BE" sz="2400" dirty="0">
              <a:solidFill>
                <a:schemeClr val="bg1">
                  <a:lumMod val="65000"/>
                </a:schemeClr>
              </a:solidFill>
              <a:cs typeface="Arial" panose="020B0604020202020204" pitchFamily="34" charset="0"/>
            </a:endParaRPr>
          </a:p>
        </p:txBody>
      </p:sp>
      <p:pic>
        <p:nvPicPr>
          <p:cNvPr id="11"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6098" y="0"/>
            <a:ext cx="4637902" cy="6858000"/>
          </a:xfrm>
          <a:prstGeom prst="rect">
            <a:avLst/>
          </a:prstGeom>
        </p:spPr>
      </p:pic>
    </p:spTree>
    <p:extLst>
      <p:ext uri="{BB962C8B-B14F-4D97-AF65-F5344CB8AC3E}">
        <p14:creationId xmlns:p14="http://schemas.microsoft.com/office/powerpoint/2010/main" val="3547366912"/>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1613</TotalTime>
  <Words>1518</Words>
  <Application>Microsoft Office PowerPoint</Application>
  <PresentationFormat>Экран (4:3)</PresentationFormat>
  <Paragraphs>147</Paragraphs>
  <Slides>58</Slides>
  <Notes>16</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58</vt:i4>
      </vt:variant>
    </vt:vector>
  </HeadingPairs>
  <TitlesOfParts>
    <vt:vector size="62" baseType="lpstr">
      <vt:lpstr>Arial</vt:lpstr>
      <vt:lpstr>Calibri</vt:lpstr>
      <vt:lpstr>Calibri Light</vt:lpstr>
      <vt:lpstr>Kantoorthema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Lieselotte Peperstraete</dc:creator>
  <cp:lastModifiedBy>Виктория</cp:lastModifiedBy>
  <cp:revision>145</cp:revision>
  <cp:lastPrinted>2020-03-04T09:04:51Z</cp:lastPrinted>
  <dcterms:created xsi:type="dcterms:W3CDTF">2020-02-28T08:08:25Z</dcterms:created>
  <dcterms:modified xsi:type="dcterms:W3CDTF">2020-04-01T12:28:01Z</dcterms:modified>
</cp:coreProperties>
</file>