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7" r:id="rId2"/>
    <p:sldId id="574" r:id="rId3"/>
    <p:sldId id="738" r:id="rId4"/>
    <p:sldId id="606" r:id="rId5"/>
    <p:sldId id="608" r:id="rId6"/>
    <p:sldId id="654" r:id="rId7"/>
    <p:sldId id="753" r:id="rId8"/>
    <p:sldId id="754" r:id="rId9"/>
    <p:sldId id="737" r:id="rId10"/>
    <p:sldId id="476" r:id="rId11"/>
    <p:sldId id="618" r:id="rId12"/>
    <p:sldId id="657" r:id="rId13"/>
    <p:sldId id="477" r:id="rId14"/>
    <p:sldId id="619" r:id="rId15"/>
    <p:sldId id="478" r:id="rId16"/>
    <p:sldId id="655" r:id="rId17"/>
    <p:sldId id="481" r:id="rId18"/>
    <p:sldId id="599" r:id="rId19"/>
    <p:sldId id="483" r:id="rId20"/>
    <p:sldId id="484" r:id="rId21"/>
    <p:sldId id="485" r:id="rId22"/>
    <p:sldId id="620" r:id="rId23"/>
    <p:sldId id="621" r:id="rId24"/>
    <p:sldId id="666" r:id="rId25"/>
    <p:sldId id="622" r:id="rId26"/>
    <p:sldId id="624" r:id="rId27"/>
    <p:sldId id="488" r:id="rId28"/>
    <p:sldId id="581" r:id="rId29"/>
    <p:sldId id="491" r:id="rId30"/>
    <p:sldId id="625" r:id="rId31"/>
    <p:sldId id="626" r:id="rId32"/>
    <p:sldId id="717" r:id="rId33"/>
    <p:sldId id="627" r:id="rId34"/>
    <p:sldId id="750" r:id="rId35"/>
    <p:sldId id="628" r:id="rId36"/>
    <p:sldId id="634" r:id="rId37"/>
    <p:sldId id="630" r:id="rId38"/>
    <p:sldId id="635" r:id="rId39"/>
    <p:sldId id="636" r:id="rId40"/>
    <p:sldId id="637" r:id="rId41"/>
    <p:sldId id="751" r:id="rId42"/>
    <p:sldId id="640" r:id="rId43"/>
    <p:sldId id="656" r:id="rId44"/>
    <p:sldId id="639" r:id="rId45"/>
    <p:sldId id="707" r:id="rId46"/>
    <p:sldId id="658" r:id="rId47"/>
    <p:sldId id="643" r:id="rId48"/>
    <p:sldId id="642" r:id="rId49"/>
    <p:sldId id="721" r:id="rId50"/>
    <p:sldId id="720" r:id="rId51"/>
    <p:sldId id="719" r:id="rId52"/>
    <p:sldId id="722" r:id="rId53"/>
    <p:sldId id="727" r:id="rId54"/>
    <p:sldId id="726" r:id="rId55"/>
    <p:sldId id="725" r:id="rId56"/>
    <p:sldId id="724" r:id="rId57"/>
    <p:sldId id="728" r:id="rId58"/>
    <p:sldId id="729" r:id="rId59"/>
    <p:sldId id="730" r:id="rId60"/>
    <p:sldId id="736" r:id="rId61"/>
    <p:sldId id="731" r:id="rId62"/>
    <p:sldId id="734" r:id="rId63"/>
    <p:sldId id="733" r:id="rId64"/>
    <p:sldId id="732" r:id="rId65"/>
    <p:sldId id="739" r:id="rId66"/>
    <p:sldId id="740" r:id="rId67"/>
    <p:sldId id="741" r:id="rId68"/>
    <p:sldId id="742" r:id="rId69"/>
    <p:sldId id="744" r:id="rId70"/>
    <p:sldId id="743" r:id="rId71"/>
    <p:sldId id="745" r:id="rId72"/>
    <p:sldId id="746" r:id="rId73"/>
    <p:sldId id="747" r:id="rId74"/>
    <p:sldId id="748" r:id="rId75"/>
    <p:sldId id="749" r:id="rId76"/>
    <p:sldId id="616" r:id="rId77"/>
    <p:sldId id="617" r:id="rId78"/>
    <p:sldId id="381" r:id="rId79"/>
    <p:sldId id="752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75986" autoAdjust="0"/>
  </p:normalViewPr>
  <p:slideViewPr>
    <p:cSldViewPr>
      <p:cViewPr varScale="1">
        <p:scale>
          <a:sx n="85" d="100"/>
          <a:sy n="85" d="100"/>
        </p:scale>
        <p:origin x="2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815C9-80E7-45FF-B1B4-286E51FF8DBF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C0271-361B-4F96-A56C-DB63ABC35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873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Компания Арте производитель сложных настенных покрытий. Это премиальный сегмент настенных покрытий . Настенные покрытия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украшают стены как жилых домов, так и проектных интерьеров в более чем 80 странах мира.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вертикальные ребра </a:t>
            </a:r>
            <a:r>
              <a:rPr lang="en-US" dirty="0"/>
              <a:t>Ridge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072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Великий шёлковый путь — самый знаменитый торговый маршрут в истории человечества. Когда-то по нему ходили купцы от Тихого океана и до Средиземного моря. Предлагаем отправиться в экзотическую экспедицию по стопам древних торговцев шелком и насладиться неожиданностями, которые могут принести дикие джунгли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212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Коллекция </a:t>
            </a:r>
            <a:r>
              <a:rPr lang="ru-RU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Expedition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позволяет окунуться в атмосферу путешествия, а также почувствовать красоту и изысканную роскошь шёлка.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940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Огромный бенгальский тигр крадется по закатным джунглям, рисунок на настоящем текстиле выполнен настолько реалистично, что кажется, мы вот-вот услышим пение птиц.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648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Невероятный ботанический дизайн в акварельной технике нанесен на нити из джута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084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Звериная тема продолжается игривыми обезьянками и туканами в их естественной среде обитания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4928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Коллекция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обоев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Kami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приглашает вас в путешествие по волшебной Японии, где  элегантность и баланс стоят в центре всего. Название коллекции напоминает о традиционной японской религии – синтоизме, в которой практически любое природное явление или предмет окружающего мира имеет своего духа «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Сбалансированная до мелочей коллекция восхищает национальными символами Страны восходящего солнца, разнообразием материалов и непривычно взрывной палитрой цветов.</a:t>
            </a: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959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Композиции с веерами, морем, цветущей сакурой, ирисами, лилиями, Фудзиямой и журавлями идеально сбалансированы по цвету и создают на стене вдохновляющую панораму</a:t>
            </a: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604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Элегантный дизайн с изображением японского пруда напечатан на текстиле под шелк и отражает удивительную красоту восточных водоемов. В толще видны листья водяных лилий, а над поверхностью склонились цветущие бутоны. Легкая рябь на воде добавляет рисунку потрясающего эффекта глубины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677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Повторяющийся мотив из складок бумаги в технике оригами создан для дзен-интерьеров. Гребни рельефных складок украшены мягким блеском глянцевых чернил. </a:t>
            </a: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131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Компания, принадлежащая семье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Десарт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работает с 1981 года. На фотографии 2 брата Филип и Стивен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Десарт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016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Коллекция дополнена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плейном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имитацией натурального дикого шелка – чесучи.</a:t>
            </a: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ВЕТОВАЯ ГАММА</a:t>
            </a: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Карминный, оранжевый, темно-синий, оттенки куркумы, рогозы, цветущей глицинии, пиона, небеленого шелка, насыщенный фиолетовый, зеленый, бежевый, темно-изумрудный.</a:t>
            </a: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ru-RU" dirty="0"/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Формат, размер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метражные шириной 1,20 м, 1,22 м, 1,37 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090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Уникальная, роскошная, самобытная – именно так можно охарактеризовать коллекцию обоев из натуральной кожи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Cuirs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Используя простые формы и насыщенные цвета, дизайнеры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превращают стену в объект искусства. Грубая строчка зигзаг придает дизайнам дополнительный декоративный штрих. Натуральная кожа – уникальный продукт, который имеет собственную историю, неровности и потертости на поверхности добавляют ей эксклюзивности и особого шарма.</a:t>
            </a: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331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Грубая строчка зигзаг придает дизайнам дополнительный декоративный штрих. Натуральная кожа – уникальный продукт, который имеет собственную историю, неровности и потертости на поверхности добавляют ей эксклюзивности и особого шарма.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Обои изготовлены из натуральной воловьей кожи. Все кусочки уникальны и сшиты в случайном порядке в технике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пэчворк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Благодаря ручной работе и естественным несовершенствам материала на полотне возникают уникальные вариации оттенков и структуры. В коллекцию включено три геометрических дизайна из прямоугольников, квадратов и с зигзагом-шевроном.</a:t>
            </a: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112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Каталог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Selva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открывает новую страницу тропиков в интерьере! Это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лимитированная коллекция – лучшее из прошлых коллекций тропиков с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дополнениямми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Обои иллюстрируют красоту дикой природы с помощью натуральных фактур и теплых оттенков. Рельефные дизайны на виниле передают естественный вид коры и листьев тропических растений - главных источников вдохновения этой коллекции.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Веерообразная форма композиции из листьев пандана обеспечивает тонкий "коллажный вид". Ярко выраженный рельеф конструкции придает дополнительную глубину и контрастность.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94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Тонкий узор в полоску, навеянный корой банановых деревьев. Благодаря форме елочки мотив играет со светом и тенью, так что дизайн меняется в зависимости от падения света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825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Накладывающиеся</a:t>
            </a:r>
            <a:r>
              <a:rPr lang="ru-RU" dirty="0"/>
              <a:t> друг на друга банановые листья создают спокойное целое, потому что полоски неузнаваемы. Эта полу-равнина очаровывает своей плиточной композицией и мягким, ярко выраженным рельефом.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506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Плетение в форме плитки вдохновлено тропическим растением пандан. Волокна этого растения разрезают по диагонали на полосы и переплетают между собой.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239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Удивительное сочетание дизайнов и мотивов перенесет вас в волшебное путешествие по всему миру. От мечтательной богемной атмосферы на </a:t>
            </a:r>
            <a:r>
              <a:rPr lang="ru-RU" dirty="0" err="1"/>
              <a:t>Балеарских</a:t>
            </a:r>
            <a:r>
              <a:rPr lang="ru-RU" dirty="0"/>
              <a:t> пляжах до таинственных африканских </a:t>
            </a:r>
            <a:r>
              <a:rPr lang="ru-RU" dirty="0" err="1"/>
              <a:t>джунглей.Чистые</a:t>
            </a:r>
            <a:r>
              <a:rPr lang="ru-RU" dirty="0"/>
              <a:t> оттенки и материалы вдохновлены натуральными материалами, такими как ротанг и тропические растения. Основу этой коллекции составляют аутентичные ткацкие техники, включая макраме и плетение из лозы. В результате получается </a:t>
            </a:r>
            <a:r>
              <a:rPr lang="ru-RU" dirty="0" err="1"/>
              <a:t>винтажный</a:t>
            </a:r>
            <a:r>
              <a:rPr lang="ru-RU" dirty="0"/>
              <a:t> штрих и гламурный поворот: аутентичность встречается с шиком.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232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Эта коллекция интригующе бесконечна, как хитроумный лабиринт, с линиями, поверхностями и предметами, которые выделяются своей простотой. Коллекция интерпретирует геометрию в новом, модернистском ключе. Тонкая структура прекрасно отражает тепло и тонкость текстиля.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2898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Коллекция 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Moooi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Tokyo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от тандема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Moooi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стала продолжением знаменитой серии обоев, посвященной вымершим животным. Вдохновением для нового каталога послужила макака индиго - один из экспонатов в музее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Moooi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Пять экстраординарных покрытий с вышивками на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дениме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мозаиками из шпона и фактурами циновок демонстрируют древнюю природу и культуру Японии.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87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год собственная команда опытных дизайнеров создает несколько новых коллекций. Все эти новые продукты должны быть инновационными и трендовыми, а также иметь высокое качество. Много времени и сил уходит на исследования: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постоянно ищет новые методы производства и качественные материалы. Это объясняет, почему разработка новой коллекции может легко занять больше года.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666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текстильных обоях из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денима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вышит игривый рисунок с макаками индиго у подножия японских гор. Цветная контурная вышивка блестит на матовой ткани подобно шелку. Обои с символическими цветами сакуры стилизованы под японские панели-перегородки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сёдзи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Однотонное 3D-покрытие из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денима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войлочной шерсти излучает восточное спокойствие. Обои из джута и рафии вдохновлены древними японскими циновками татами и напоминают абстрактные облака в оттенках заката. Уникальный древний узор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сейгайха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шпона в технике маркетри символизирует волны океана. И пожалуй, самым оригинальным дизайном коллекции стали обои из бархата со структурой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денима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юмористическим рисунком густого леса.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ближайшем рассмотрении в зарослях экзотических цветов можно обнаружить макак индиго, одетых в традиционные кимоно.</a:t>
            </a:r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712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Арте – бренд «3 в одном»: компания имеет собственную дизайн-студию (т.е. является разработчиком);</a:t>
            </a:r>
            <a:r>
              <a:rPr lang="ru-RU" baseline="0" dirty="0"/>
              <a:t> Арте – производитель; и Арте – дистрибьютор: в ближайших странах (Бельгия, Голландия, Германия, Франция) компания самостоятельно ведет все поставки и распространение (аналогично тому, как у нас есть свои филиалы – Питер, НН, Калининград). В других странах (а их более 80 по всему миру) Арте имеют эксклюзивных партнеров, и в России этот бренд представляем мы.</a:t>
            </a:r>
          </a:p>
          <a:p>
            <a:endParaRPr lang="ru-RU" baseline="0" dirty="0"/>
          </a:p>
          <a:p>
            <a:r>
              <a:rPr lang="ru-RU" baseline="0" dirty="0"/>
              <a:t>В сочетании этих трех функций – преимущество Арте: дизайнеры могут напрямую обращаться к технологам и операторам печатных станков для выбора лучшей техники печати, а также напрямую получать обратную связь от распространителей в отделе дистрибьюции (например, информацию по предпочтениям дизайнов или цветов той или иной страны). Нахождение всех трех подразделений в одном месте – это значительное сокращение времени выпуска и реализации коллекции, а также оперативное решение всех проблемных вопросов.</a:t>
            </a:r>
          </a:p>
          <a:p>
            <a:endParaRPr lang="ru-RU" baseline="0" dirty="0"/>
          </a:p>
          <a:p>
            <a:r>
              <a:rPr lang="ru-RU" baseline="0" dirty="0"/>
              <a:t>Кстати, на фото слева – основатель, владелец и главный дизайнер компании Жан-Пьер Десарт.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016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Плитка из элементов круга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856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Интригующая, элегантная и роскошная, коллекция </a:t>
            </a:r>
            <a:r>
              <a:rPr lang="ru-RU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Velveteen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придаст ноту эксклюзивности любому интерьеру. Мягкий и нежный вельвет создает необыкновенные цветовые и световые нюансы на стене и порождает непреодолимое желание прикоснуться к нему. А благодаря инновационной технологии 3D формования настенные покрытия имеют особый рельеф и глубину. Никогда еще ощущения от стен не были такими приятными.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836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Плитка из квадратов и ромбов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369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Художественное переплетение линий </a:t>
            </a:r>
            <a:r>
              <a:rPr lang="en-US" dirty="0"/>
              <a:t>Vector,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похожий на тонкую и деликатную резьбу по дереву,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65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18" Type="http://schemas.openxmlformats.org/officeDocument/2006/relationships/image" Target="../media/image112.jpeg"/><Relationship Id="rId3" Type="http://schemas.openxmlformats.org/officeDocument/2006/relationships/image" Target="../media/image97.jpeg"/><Relationship Id="rId21" Type="http://schemas.openxmlformats.org/officeDocument/2006/relationships/image" Target="../media/image115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17" Type="http://schemas.openxmlformats.org/officeDocument/2006/relationships/image" Target="../media/image111.jpeg"/><Relationship Id="rId2" Type="http://schemas.openxmlformats.org/officeDocument/2006/relationships/image" Target="../media/image96.jpeg"/><Relationship Id="rId16" Type="http://schemas.openxmlformats.org/officeDocument/2006/relationships/image" Target="../media/image110.jpe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5" Type="http://schemas.openxmlformats.org/officeDocument/2006/relationships/image" Target="../media/image109.jpeg"/><Relationship Id="rId10" Type="http://schemas.openxmlformats.org/officeDocument/2006/relationships/image" Target="../media/image104.jpeg"/><Relationship Id="rId19" Type="http://schemas.openxmlformats.org/officeDocument/2006/relationships/image" Target="../media/image113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166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7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12" Type="http://schemas.openxmlformats.org/officeDocument/2006/relationships/image" Target="../media/image176.jpeg"/><Relationship Id="rId17" Type="http://schemas.openxmlformats.org/officeDocument/2006/relationships/image" Target="../media/image181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5" Type="http://schemas.openxmlformats.org/officeDocument/2006/relationships/image" Target="../media/image17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Relationship Id="rId14" Type="http://schemas.openxmlformats.org/officeDocument/2006/relationships/image" Target="../media/image17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92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12" Type="http://schemas.openxmlformats.org/officeDocument/2006/relationships/image" Target="../media/image191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11" Type="http://schemas.openxmlformats.org/officeDocument/2006/relationships/image" Target="../media/image190.jpeg"/><Relationship Id="rId5" Type="http://schemas.openxmlformats.org/officeDocument/2006/relationships/image" Target="../media/image184.jpeg"/><Relationship Id="rId15" Type="http://schemas.openxmlformats.org/officeDocument/2006/relationships/image" Target="../media/image194.jpeg"/><Relationship Id="rId10" Type="http://schemas.openxmlformats.org/officeDocument/2006/relationships/image" Target="../media/image189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Relationship Id="rId14" Type="http://schemas.openxmlformats.org/officeDocument/2006/relationships/image" Target="../media/image19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13" Type="http://schemas.openxmlformats.org/officeDocument/2006/relationships/image" Target="../media/image206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12" Type="http://schemas.openxmlformats.org/officeDocument/2006/relationships/image" Target="../media/image205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11" Type="http://schemas.openxmlformats.org/officeDocument/2006/relationships/image" Target="../media/image204.jpeg"/><Relationship Id="rId5" Type="http://schemas.openxmlformats.org/officeDocument/2006/relationships/image" Target="../media/image198.jpeg"/><Relationship Id="rId15" Type="http://schemas.openxmlformats.org/officeDocument/2006/relationships/image" Target="../media/image208.jpeg"/><Relationship Id="rId10" Type="http://schemas.openxmlformats.org/officeDocument/2006/relationships/image" Target="../media/image203.jpe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Relationship Id="rId14" Type="http://schemas.openxmlformats.org/officeDocument/2006/relationships/image" Target="../media/image20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13" Type="http://schemas.openxmlformats.org/officeDocument/2006/relationships/image" Target="../media/image221.jpeg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12" Type="http://schemas.openxmlformats.org/officeDocument/2006/relationships/image" Target="../media/image220.jpeg"/><Relationship Id="rId2" Type="http://schemas.openxmlformats.org/officeDocument/2006/relationships/image" Target="../media/image210.jpeg"/><Relationship Id="rId16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11" Type="http://schemas.openxmlformats.org/officeDocument/2006/relationships/image" Target="../media/image219.jpeg"/><Relationship Id="rId5" Type="http://schemas.openxmlformats.org/officeDocument/2006/relationships/image" Target="../media/image213.jpeg"/><Relationship Id="rId15" Type="http://schemas.openxmlformats.org/officeDocument/2006/relationships/image" Target="../media/image223.jpeg"/><Relationship Id="rId10" Type="http://schemas.openxmlformats.org/officeDocument/2006/relationships/image" Target="../media/image218.jpeg"/><Relationship Id="rId4" Type="http://schemas.openxmlformats.org/officeDocument/2006/relationships/image" Target="../media/image212.jpeg"/><Relationship Id="rId9" Type="http://schemas.openxmlformats.org/officeDocument/2006/relationships/image" Target="../media/image217.jpeg"/><Relationship Id="rId14" Type="http://schemas.openxmlformats.org/officeDocument/2006/relationships/image" Target="../media/image22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3" Type="http://schemas.openxmlformats.org/officeDocument/2006/relationships/image" Target="../media/image230.jpeg"/><Relationship Id="rId7" Type="http://schemas.openxmlformats.org/officeDocument/2006/relationships/image" Target="../media/image2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236.jpeg"/><Relationship Id="rId7" Type="http://schemas.openxmlformats.org/officeDocument/2006/relationships/image" Target="../media/image2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10" Type="http://schemas.openxmlformats.org/officeDocument/2006/relationships/image" Target="../media/image243.jpeg"/><Relationship Id="rId4" Type="http://schemas.openxmlformats.org/officeDocument/2006/relationships/image" Target="../media/image237.jpeg"/><Relationship Id="rId9" Type="http://schemas.openxmlformats.org/officeDocument/2006/relationships/image" Target="../media/image24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eg"/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11" Type="http://schemas.openxmlformats.org/officeDocument/2006/relationships/image" Target="../media/image262.jpeg"/><Relationship Id="rId5" Type="http://schemas.openxmlformats.org/officeDocument/2006/relationships/image" Target="../media/image256.jpeg"/><Relationship Id="rId10" Type="http://schemas.openxmlformats.org/officeDocument/2006/relationships/image" Target="../media/image261.jpeg"/><Relationship Id="rId4" Type="http://schemas.openxmlformats.org/officeDocument/2006/relationships/image" Target="../media/image255.jpeg"/><Relationship Id="rId9" Type="http://schemas.openxmlformats.org/officeDocument/2006/relationships/image" Target="../media/image2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7" Type="http://schemas.openxmlformats.org/officeDocument/2006/relationships/image" Target="../media/image309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RTEwi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63688" y="2852936"/>
            <a:ext cx="5256709" cy="98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14572" y="0"/>
            <a:ext cx="9158572" cy="71350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0" dirty="0">
                <a:solidFill>
                  <a:schemeClr val="bg1"/>
                </a:solidFill>
                <a:latin typeface="Bembo" panose="02020502050201020203" pitchFamily="18" charset="0"/>
              </a:rPr>
              <a:t>Velveteen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532" y="301298"/>
            <a:ext cx="318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Couture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5816" y="5013176"/>
            <a:ext cx="3618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3</a:t>
            </a:r>
            <a:r>
              <a:rPr lang="en-US" sz="4800" dirty="0">
                <a:solidFill>
                  <a:schemeClr val="bg1"/>
                </a:solidFill>
              </a:rPr>
              <a:t>D </a:t>
            </a:r>
            <a:r>
              <a:rPr lang="ru-RU" sz="4800" dirty="0">
                <a:solidFill>
                  <a:schemeClr val="bg1"/>
                </a:solidFill>
              </a:rPr>
              <a:t>текстиль </a:t>
            </a:r>
          </a:p>
        </p:txBody>
      </p:sp>
    </p:spTree>
    <p:extLst>
      <p:ext uri="{BB962C8B-B14F-4D97-AF65-F5344CB8AC3E}">
        <p14:creationId xmlns:p14="http://schemas.microsoft.com/office/powerpoint/2010/main" val="91069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arte-international.com/library/Twirl3-NXN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4" descr="https://www.arte-international.com/library/Twirl3-NXN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6" descr="https://www.arte-international.com/library/Twirl3-NXN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8" descr="https://www.arte-international.com/library/Twirl3-NXN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4" name="Picture 10" descr="https://www.arte-international.com/library/Twirl3-NX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591"/>
            <a:ext cx="9164919" cy="683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https://www.arte-international.com/library/87002-1731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472" y="2381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https://www.arte-international.com/library/87001-F24L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36" y="93821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https://www.arte-international.com/library/87003-FZGJ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85261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https://www.arte-international.com/library/87004-3ULF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76701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48517" y="6422816"/>
            <a:ext cx="129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Twirl 120</a:t>
            </a:r>
            <a:r>
              <a:rPr lang="ru-RU" dirty="0">
                <a:solidFill>
                  <a:schemeClr val="bg1"/>
                </a:solidFill>
              </a:rPr>
              <a:t>см</a:t>
            </a:r>
          </a:p>
        </p:txBody>
      </p:sp>
    </p:spTree>
    <p:extLst>
      <p:ext uri="{BB962C8B-B14F-4D97-AF65-F5344CB8AC3E}">
        <p14:creationId xmlns:p14="http://schemas.microsoft.com/office/powerpoint/2010/main" val="952489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arte-international.com/library/ART_2461-QSTQ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16632"/>
            <a:ext cx="996927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631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145" y="76200"/>
            <a:ext cx="31863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Trapeze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91,44см Прямоугольники трапеции из деревянных фрагментов, инкрустированные металлической фольгой  (6 цветов )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15364" name="Picture 4" descr="https://www.arte-international.com/library/Tetra2-UGU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49560"/>
            <a:ext cx="9424613" cy="680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www.arte-international.com/library/87010-9XBR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40" y="597024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s://www.arte-international.com/library/87013-IHEK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60" y="505583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s://www.arte-international.com/library/87014-8WAM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40" y="414143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s://www.arte-international.com/library/87011-W9T9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144" y="322703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42744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114 </a:t>
            </a:r>
            <a:r>
              <a:rPr lang="ru-RU" dirty="0">
                <a:solidFill>
                  <a:schemeClr val="bg1"/>
                </a:solidFill>
              </a:rPr>
              <a:t>см </a:t>
            </a:r>
          </a:p>
        </p:txBody>
      </p:sp>
    </p:spTree>
    <p:extLst>
      <p:ext uri="{BB962C8B-B14F-4D97-AF65-F5344CB8AC3E}">
        <p14:creationId xmlns:p14="http://schemas.microsoft.com/office/powerpoint/2010/main" val="153086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arte-international.com/library/Vector2-IBM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30"/>
            <a:ext cx="9396536" cy="68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https://www.arte-international.com/library/87021-HWBH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6" y="594359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https://www.arte-international.com/library/87022-F04Y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6" y="502919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https://www.arte-international.com/library/87024-U040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79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 descr="https://www.arte-international.com/library/87023-ZQWN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2" y="322800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4368" y="6372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120 см </a:t>
            </a:r>
          </a:p>
        </p:txBody>
      </p:sp>
    </p:spTree>
    <p:extLst>
      <p:ext uri="{BB962C8B-B14F-4D97-AF65-F5344CB8AC3E}">
        <p14:creationId xmlns:p14="http://schemas.microsoft.com/office/powerpoint/2010/main" val="1961616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88" y="133724"/>
            <a:ext cx="3186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Grain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91,44 см                 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Коллаж из идеальных квадратов. (12 цветов)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https://www.arte-international.com/library/Ridge2-ML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007" y="0"/>
            <a:ext cx="9865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https://www.arte-international.com/library/87031-P9KZ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425" y="594359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s://www.arte-international.com/library/87032-OHK4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425" y="502919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https://www.arte-international.com/library/87033-W525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289" y="410812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https://www.arte-international.com/library/87034-M927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289" y="319905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1272" y="6216133"/>
            <a:ext cx="115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120 см </a:t>
            </a:r>
          </a:p>
        </p:txBody>
      </p:sp>
    </p:spTree>
    <p:extLst>
      <p:ext uri="{BB962C8B-B14F-4D97-AF65-F5344CB8AC3E}">
        <p14:creationId xmlns:p14="http://schemas.microsoft.com/office/powerpoint/2010/main" val="2233230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ybakova\Desktop\e271683a-81c8-45a2-924f-e98713ec2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434480"/>
            <a:ext cx="8172400" cy="1049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566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183896" y="158237"/>
            <a:ext cx="9327896" cy="6699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500" dirty="0">
                <a:solidFill>
                  <a:schemeClr val="bg1"/>
                </a:solidFill>
                <a:latin typeface="Bembo" panose="02020502050201020203" pitchFamily="18" charset="0"/>
              </a:rPr>
              <a:t>Wildwalk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680" y="301298"/>
            <a:ext cx="318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Exquisite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9772" y="522920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флизелин, бумага, фольга, микрофибра</a:t>
            </a:r>
          </a:p>
        </p:txBody>
      </p:sp>
    </p:spTree>
    <p:extLst>
      <p:ext uri="{BB962C8B-B14F-4D97-AF65-F5344CB8AC3E}">
        <p14:creationId xmlns:p14="http://schemas.microsoft.com/office/powerpoint/2010/main" val="4255894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артинки по запросу дерево распил дикая прир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" y="5730"/>
            <a:ext cx="9112342" cy="691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артинки по запросу зебры фото черно бело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" y="4185615"/>
            <a:ext cx="3652310" cy="273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1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rte-international.com/library/Grant1-HD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0" y="40744"/>
            <a:ext cx="9144000" cy="683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ttps://www.arte-international.com/library/28002-CJMV_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" y="5370159"/>
            <a:ext cx="2484106" cy="14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https://www.arte-international.com/library/28000-8FRQ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86495"/>
            <a:ext cx="2479732" cy="14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92280" y="5017163"/>
            <a:ext cx="1551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Grant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0,</a:t>
            </a:r>
            <a:r>
              <a:rPr lang="ru-RU" dirty="0">
                <a:solidFill>
                  <a:schemeClr val="bg1"/>
                </a:solidFill>
              </a:rPr>
              <a:t>90 см</a:t>
            </a:r>
          </a:p>
        </p:txBody>
      </p:sp>
    </p:spTree>
    <p:extLst>
      <p:ext uri="{BB962C8B-B14F-4D97-AF65-F5344CB8AC3E}">
        <p14:creationId xmlns:p14="http://schemas.microsoft.com/office/powerpoint/2010/main" val="3722332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arte-international.com/library/Desart1-2H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0568"/>
            <a:ext cx="7056784" cy="68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45307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Филлип и Стивен Дессарт</a:t>
            </a:r>
          </a:p>
        </p:txBody>
      </p:sp>
    </p:spTree>
    <p:extLst>
      <p:ext uri="{BB962C8B-B14F-4D97-AF65-F5344CB8AC3E}">
        <p14:creationId xmlns:p14="http://schemas.microsoft.com/office/powerpoint/2010/main" val="4104213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72200" y="188640"/>
            <a:ext cx="3186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Tessella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0,90см.       Ритмичный плиточный рисунок, ссылается на греческую и римскую античность (3 цвета)</a:t>
            </a:r>
          </a:p>
        </p:txBody>
      </p:sp>
      <p:pic>
        <p:nvPicPr>
          <p:cNvPr id="2050" name="Picture 2" descr="https://www.arte-international.com/library/Eden1-NVP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3" y="44460"/>
            <a:ext cx="9298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95" y="4346023"/>
            <a:ext cx="3844917" cy="26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https://www.arte-international.com/library/28011-C5O7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81" y="5373217"/>
            <a:ext cx="2588314" cy="155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412468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Eden</a:t>
            </a:r>
            <a:endParaRPr lang="ru-RU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09457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8643" y="212999"/>
            <a:ext cx="3186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Traverse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0,90см. Акцентный слой глянцевых металлических чернил обеспечивает «особый эффект» в золоте или серебре. (3 цвета)</a:t>
            </a:r>
          </a:p>
        </p:txBody>
      </p:sp>
      <p:pic>
        <p:nvPicPr>
          <p:cNvPr id="3074" name="Picture 2" descr="https://www.arte-international.com/library/Gallop1-UFP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459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79" y="4653136"/>
            <a:ext cx="3234408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https://www.arte-international.com/library/28023-OLWR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75" y="595847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s://www.arte-international.com/library/28021-P3TH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16" y="595847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s://www.arte-international.com/library/28020-6SF7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44" y="595847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304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arte-international.com/library/Evora2-1Q9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605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976" y="404428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4671" y="6429494"/>
            <a:ext cx="4129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Мозаика из пробки , 0,90см (10 цветов) </a:t>
            </a:r>
          </a:p>
        </p:txBody>
      </p:sp>
      <p:pic>
        <p:nvPicPr>
          <p:cNvPr id="37892" name="Picture 4" descr="https://www.arte-international.com/library/28030-N908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6762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s://www.arte-international.com/library/28036-EN8J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4677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https://www.arte-international.com/library/28033-PC4O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16" y="176974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https://www.arte-international.com/library/28039-F29F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16" y="268414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https://www.arte-international.com/library/28035-N6E5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16" y="359854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4" name="Picture 16" descr="https://www.arte-international.com/library/28037-0IZ5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1294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943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arte-international.com/library/Deluxe1-NX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548" y="36799"/>
            <a:ext cx="93092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04" y="4851111"/>
            <a:ext cx="2819400" cy="20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8680" y="6310023"/>
            <a:ext cx="4355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Металлизированный узор на имитации замши (5 цветов) </a:t>
            </a:r>
          </a:p>
        </p:txBody>
      </p:sp>
      <p:pic>
        <p:nvPicPr>
          <p:cNvPr id="38916" name="Picture 4" descr="https://www.arte-international.com/library/28041-FLQ4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04" y="5360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s://www.arte-international.com/library/28042-4MLX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56" y="96800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https://www.arte-international.com/library/28043-PTZS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08" y="190340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https://www.arte-international.com/library/28045-HW19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548" y="281781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167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rte-international.com/library/Ferox1-KB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14456"/>
            <a:ext cx="9145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8" y="4024481"/>
            <a:ext cx="28194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https://www.arte-international.com/library/28060-8CGZ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" y="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s://www.arte-international.com/library/28061-E4LI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8" y="91440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https://www.arte-international.com/library/28063-XJ5M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36" y="180213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https://www.arte-international.com/library/28064-62X7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2716533"/>
            <a:ext cx="1608916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https://www.arte-international.com/library/28065-2JEH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46" y="363093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Picture 14" descr="https://www.arte-international.com/library/28066-0AZG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36" y="449294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12360" y="6411684"/>
            <a:ext cx="1463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Ferox</a:t>
            </a:r>
            <a:r>
              <a:rPr lang="ru-RU" dirty="0"/>
              <a:t> 0,90см </a:t>
            </a:r>
          </a:p>
        </p:txBody>
      </p:sp>
    </p:spTree>
    <p:extLst>
      <p:ext uri="{BB962C8B-B14F-4D97-AF65-F5344CB8AC3E}">
        <p14:creationId xmlns:p14="http://schemas.microsoft.com/office/powerpoint/2010/main" val="4209548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arte-international.com/library/Section1-GP4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26"/>
            <a:ext cx="9324528" cy="684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7242"/>
            <a:ext cx="3024336" cy="206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65768" y="655022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Имитация шпона с металлическими проблесками</a:t>
            </a:r>
          </a:p>
        </p:txBody>
      </p:sp>
      <p:pic>
        <p:nvPicPr>
          <p:cNvPr id="34820" name="Picture 4" descr="https://www.arte-international.com/library/28051-GOVH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" y="10185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s://www.arte-international.com/library/28052-YB86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482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s://www.arte-international.com/library/28053-1OZI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" y="194780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719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arte-international.com/library/Noble2-CO5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4" descr="https://www.arte-international.com/library/Noble2-CO5Y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6" descr="https://www.arte-international.com/library/Noble2-CO5Y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8" descr="https://www.arte-international.com/library/Noble2-CO5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10" descr="https://www.arte-international.com/library/Noble2-CO5Y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12" descr="https://www.arte-international.com/library/Noble3-1HE2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206" name="Picture 14" descr="https://www.arte-international.com/library/Noble2-CO5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39" y="19719"/>
            <a:ext cx="9349970" cy="68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884368" y="6381328"/>
            <a:ext cx="1455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Noble</a:t>
            </a:r>
            <a:r>
              <a:rPr lang="ru-RU" dirty="0"/>
              <a:t> 140см </a:t>
            </a:r>
          </a:p>
        </p:txBody>
      </p:sp>
      <p:pic>
        <p:nvPicPr>
          <p:cNvPr id="49154" name="Picture 2" descr="https://www.arte-international.com/library/28511-0KKH_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87" y="594359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s://www.arte-international.com/library/28513-J4D7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87" y="502919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ttps://www.arte-international.com/library/28515-7ZFZ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87" y="411479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https://www.arte-international.com/library/28517-OIBH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87" y="320039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857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5531"/>
            <a:ext cx="9144000" cy="68424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dirty="0">
                <a:solidFill>
                  <a:schemeClr val="bg1"/>
                </a:solidFill>
                <a:latin typeface="Bembo" panose="02020502050201020203" pitchFamily="18" charset="0"/>
              </a:rPr>
              <a:t>Expedition</a:t>
            </a:r>
            <a:endParaRPr lang="de-DE" sz="150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680" y="301298"/>
            <a:ext cx="318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Exquisite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8007" y="5013176"/>
            <a:ext cx="565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текстиль, джут, винил, бумага, фольга  флизелин</a:t>
            </a:r>
          </a:p>
        </p:txBody>
      </p:sp>
    </p:spTree>
    <p:extLst>
      <p:ext uri="{BB962C8B-B14F-4D97-AF65-F5344CB8AC3E}">
        <p14:creationId xmlns:p14="http://schemas.microsoft.com/office/powerpoint/2010/main" val="3032346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5310614"/>
            <a:ext cx="3186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Индейцы палео, сарейшие коренные жители Северной Америки, вели яркий образ жизни и захватывающую культуру.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pic>
        <p:nvPicPr>
          <p:cNvPr id="10244" name="Picture 4" descr="https://free4kwallpapers.com/uploads/wallpaper/fantastic-close-look-tiger-1024x768-wallpap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30" y="-520050"/>
            <a:ext cx="9609933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710449"/>
            <a:ext cx="4601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Предлагаем отправиться в экзотическую экспедицию по стопам древних торговцев шелком и насладиться неожиданностями, которые могут принести дикие джунгли</a:t>
            </a:r>
          </a:p>
        </p:txBody>
      </p:sp>
    </p:spTree>
    <p:extLst>
      <p:ext uri="{BB962C8B-B14F-4D97-AF65-F5344CB8AC3E}">
        <p14:creationId xmlns:p14="http://schemas.microsoft.com/office/powerpoint/2010/main" val="4067301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arte-international.com/library/SilkRoadGarden2-58V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845" y="0"/>
            <a:ext cx="9401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5733256"/>
            <a:ext cx="40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Огромный бенгальский тигр крадется по закатным джунглям. Панно 4,8 х 3 м </a:t>
            </a:r>
          </a:p>
        </p:txBody>
      </p:sp>
    </p:spTree>
    <p:extLst>
      <p:ext uri="{BB962C8B-B14F-4D97-AF65-F5344CB8AC3E}">
        <p14:creationId xmlns:p14="http://schemas.microsoft.com/office/powerpoint/2010/main" val="310194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arte-international.com/library/AboutArte7-DK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1952" y="5565139"/>
            <a:ext cx="3627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Все новые  коллекции должны быть инновационными и трендовыми, а также иметь высокое качество.</a:t>
            </a:r>
          </a:p>
        </p:txBody>
      </p:sp>
    </p:spTree>
    <p:extLst>
      <p:ext uri="{BB962C8B-B14F-4D97-AF65-F5344CB8AC3E}">
        <p14:creationId xmlns:p14="http://schemas.microsoft.com/office/powerpoint/2010/main" val="810124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arte-international.com/library/72001-JV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1208" cy="68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127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arte-international.com/library/Java3-OCK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9192" cy="68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3425"/>
            <a:ext cx="34004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https://www.arte-international.com/library/72011-3OQ8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5700713"/>
            <a:ext cx="1928811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84368" y="627935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100 см </a:t>
            </a:r>
          </a:p>
        </p:txBody>
      </p:sp>
    </p:spTree>
    <p:extLst>
      <p:ext uri="{BB962C8B-B14F-4D97-AF65-F5344CB8AC3E}">
        <p14:creationId xmlns:p14="http://schemas.microsoft.com/office/powerpoint/2010/main" val="3885732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arte-international.com/library/Sumatra3-9Y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2"/>
            <a:ext cx="9144000" cy="684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https://www.arte-international.com/library/72041-4T72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s://www.arte-international.com/library/72042-3B26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61708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игривые обезьянки и туканы в их естественной среде обитания </a:t>
            </a:r>
            <a:r>
              <a:rPr lang="en-US" dirty="0">
                <a:solidFill>
                  <a:schemeClr val="bg1"/>
                </a:solidFill>
              </a:rPr>
              <a:t>10.05 m x 1.00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45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arte-international.com/library/Tasar2-WK6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8"/>
            <a:ext cx="9216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www.arte-international.com/library/72027-6Z6B_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289" y="-2857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www.arte-international.com/library/72020-BO12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85" y="29336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s://www.arte-international.com/library/72021-MKTP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289" y="57795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s://www.arte-international.com/library/72022-DM6E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289" y="68463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s://www.arte-international.com/library/72023-CJL1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85" y="96202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s://www.arte-international.com/library/72024-RYND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85" y="124301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https://www.arte-international.com/library/72025-PN6V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289" y="156548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ttps://www.arte-international.com/library/72026-XBOG_t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85" y="174783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0" name="Picture 20" descr="https://www.arte-international.com/library/72027-6Z6B_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645" y="209895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2" name="Picture 22" descr="https://www.arte-international.com/library/72028-T16Z_t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85" y="249036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4" descr="https://www.arte-international.com/library/72029-CIJ9_t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645" y="268986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6" name="Picture 26" descr="https://www.arte-international.com/library/72032-CL3T_tm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07" y="2995261"/>
            <a:ext cx="1542655" cy="97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8" name="Picture 28" descr="https://www.arte-international.com/library/72031-4ABG_tm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769" y="333259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0" name="Picture 30" descr="https://www.arte-international.com/library/72033-MUMW_tm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78" y="3539859"/>
            <a:ext cx="1539193" cy="99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2" name="Picture 32" descr="https://www.arte-international.com/library/72034-EM8D_t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85" y="376808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4" name="Picture 34" descr="https://www.arte-international.com/library/72035-UWGW_tm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33" y="407289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6" name="Picture 36" descr="https://www.arte-international.com/library/72036-EQYA_tm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33" y="422528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8" name="Picture 38" descr="https://www.arte-international.com/library/72037-UWFA_tm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33" y="453009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0" name="Picture 40" descr="https://www.arte-international.com/library/72038-12AV_tm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69" y="468249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2" name="Picture 42" descr="https://www.arte-international.com/library/72039-ZWEN_tm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69" y="495681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241" y="6441578"/>
            <a:ext cx="205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Tasar</a:t>
            </a:r>
            <a:r>
              <a:rPr lang="ru-RU" dirty="0">
                <a:solidFill>
                  <a:schemeClr val="bg1"/>
                </a:solidFill>
              </a:rPr>
              <a:t> (21 цвет)  </a:t>
            </a:r>
          </a:p>
        </p:txBody>
      </p:sp>
    </p:spTree>
    <p:extLst>
      <p:ext uri="{BB962C8B-B14F-4D97-AF65-F5344CB8AC3E}">
        <p14:creationId xmlns:p14="http://schemas.microsoft.com/office/powerpoint/2010/main" val="391747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www.arte-international.com/library/Tasar5-3J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9684568" cy="697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65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rte-international.com/library/Eri1-8UQ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22" y="-1"/>
            <a:ext cx="9536910" cy="705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09" y="4772869"/>
            <a:ext cx="33813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https://www.arte-international.com/library/72052-UQFX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17" y="617304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https://www.arte-international.com/library/72054-WOPE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83" y="480383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https://www.arte-international.com/library/72055-OHGW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17" y="580728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https://www.arte-international.com/library/72057-5R2A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83" y="543671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505694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Eri</a:t>
            </a:r>
            <a:r>
              <a:rPr lang="ru-RU" dirty="0">
                <a:solidFill>
                  <a:schemeClr val="bg1"/>
                </a:solidFill>
              </a:rPr>
              <a:t> 10,05 м*1м</a:t>
            </a:r>
          </a:p>
        </p:txBody>
      </p:sp>
    </p:spTree>
    <p:extLst>
      <p:ext uri="{BB962C8B-B14F-4D97-AF65-F5344CB8AC3E}">
        <p14:creationId xmlns:p14="http://schemas.microsoft.com/office/powerpoint/2010/main" val="1588881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72517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 Lush </a:t>
            </a:r>
            <a:endParaRPr lang="de-DE" sz="199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2050" name="Picture 2" descr="https://www.arte-international.com/library/Logo-Moooi-Wallcovering-WAIP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8640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67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arte-international.com/library/Wildflower1-PS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4055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https://www.arte-international.com/library/Wildflower3-OCP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245"/>
            <a:ext cx="4195818" cy="251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599" y="637203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135 см </a:t>
            </a:r>
          </a:p>
        </p:txBody>
      </p:sp>
    </p:spTree>
    <p:extLst>
      <p:ext uri="{BB962C8B-B14F-4D97-AF65-F5344CB8AC3E}">
        <p14:creationId xmlns:p14="http://schemas.microsoft.com/office/powerpoint/2010/main" val="1711348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arte-international.com/library/Tropicalia2-79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42" y="37494"/>
            <a:ext cx="9721080" cy="682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s://www.arte-international.com/library/Tropicalia3-6U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70" y="28922"/>
            <a:ext cx="3816132" cy="22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s://www.arte-international.com/library/29531-44D7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78" y="5478287"/>
            <a:ext cx="2313806" cy="138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897" y="640601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135 см</a:t>
            </a:r>
          </a:p>
        </p:txBody>
      </p:sp>
    </p:spTree>
    <p:extLst>
      <p:ext uri="{BB962C8B-B14F-4D97-AF65-F5344CB8AC3E}">
        <p14:creationId xmlns:p14="http://schemas.microsoft.com/office/powerpoint/2010/main" val="1926114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arte-international.com/library/Tinneroy2-X2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9649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s://www.arte-international.com/library/29500-0G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936" y="4277547"/>
            <a:ext cx="3564903" cy="256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https://www.arte-international.com/library/29501-KSJI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968" y="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https://www.arte-international.com/library/29502-TT4V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968" y="76470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https://www.arte-international.com/library/29503-QTS4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67910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2" name="Picture 12" descr="https://www.arte-international.com/library/29504-BEKL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968" y="252317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https://www.arte-international.com/library/29505-KEJ3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968" y="343757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6" name="Picture 16" descr="https://www.arte-international.com/library/29506-M4FC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37578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8" name="Picture 18" descr="https://www.arte-international.com/library/29507-35CV_t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968" y="529018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21920" y="6353472"/>
            <a:ext cx="94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135 см</a:t>
            </a:r>
          </a:p>
        </p:txBody>
      </p:sp>
    </p:spTree>
    <p:extLst>
      <p:ext uri="{BB962C8B-B14F-4D97-AF65-F5344CB8AC3E}">
        <p14:creationId xmlns:p14="http://schemas.microsoft.com/office/powerpoint/2010/main" val="2032372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:\Stijn\_DSC373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4525178"/>
            <a:ext cx="281651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ARTEwit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728744" y="836712"/>
            <a:ext cx="3096344" cy="57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619672" y="1916832"/>
            <a:ext cx="0" cy="7200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572000" y="1916832"/>
            <a:ext cx="0" cy="7200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524328" y="1916832"/>
            <a:ext cx="0" cy="7200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67544" y="3039343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ambria" pitchFamily="18" charset="0"/>
              </a:rPr>
              <a:t>дизайн-студия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56176" y="305966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ambria" pitchFamily="18" charset="0"/>
              </a:rPr>
              <a:t>дистрибьюция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19872" y="305966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ambria" pitchFamily="18" charset="0"/>
              </a:rPr>
              <a:t>производство</a:t>
            </a:r>
          </a:p>
        </p:txBody>
      </p:sp>
      <p:pic>
        <p:nvPicPr>
          <p:cNvPr id="38" name="Рисунок 37" descr="Le Corbusier 18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5796136" y="4477654"/>
            <a:ext cx="3096344" cy="1919732"/>
          </a:xfrm>
          <a:prstGeom prst="rect">
            <a:avLst/>
          </a:prstGeom>
        </p:spPr>
      </p:pic>
      <p:pic>
        <p:nvPicPr>
          <p:cNvPr id="12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729" y="4525178"/>
            <a:ext cx="312034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34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arte-international.com/library/Corduroy2-E52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" y="52898"/>
            <a:ext cx="9112736" cy="684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https://www.arte-international.com/library/29512-ZI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202" y="4541054"/>
            <a:ext cx="3887558" cy="233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s://www.arte-international.com/library/29510-WPYQ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015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https://www.arte-international.com/library/29511-5PFF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https://www.arte-international.com/library/29513-CGG0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292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6" name="Picture 12" descr="https://www.arte-international.com/library/29514-YBP6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" y="432012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8" name="Picture 14" descr="https://www.arte-international.com/library/29515-ZEBW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0" name="Picture 16" descr="https://www.arte-international.com/library/29516-XH4D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52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2" name="Picture 18" descr="https://www.arte-international.com/library/29517-DDYA_t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62" y="220486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4" name="Picture 20" descr="https://www.arte-international.com/library/29518-R2QG_t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21" y="162880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6" name="Picture 22" descr="https://www.arte-international.com/library/29519-14D4_t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21" y="90872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28384" y="635643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135 см </a:t>
            </a:r>
          </a:p>
        </p:txBody>
      </p:sp>
    </p:spTree>
    <p:extLst>
      <p:ext uri="{BB962C8B-B14F-4D97-AF65-F5344CB8AC3E}">
        <p14:creationId xmlns:p14="http://schemas.microsoft.com/office/powerpoint/2010/main" val="36706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www.arte-international.com/library/Stellar4-NN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60" y="30482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458190"/>
            <a:ext cx="776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Stellar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78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72517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 Kami</a:t>
            </a:r>
            <a:endParaRPr lang="de-DE" sz="199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2050" name="Picture 2" descr="https://www.arte-international.com/library/Logo-Moooi-Wallcovering-WAIP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8640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906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rte-international.com/library/ART_2792-GVX2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3" y="0"/>
            <a:ext cx="9125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132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arte-international.com/library/Kimono-79T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339" y="0"/>
            <a:ext cx="9505056" cy="682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40352" y="6093296"/>
            <a:ext cx="911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Kimono</a:t>
            </a:r>
            <a:r>
              <a:rPr lang="ru-RU" dirty="0">
                <a:solidFill>
                  <a:schemeClr val="bg1"/>
                </a:solidFill>
              </a:rPr>
              <a:t> 120 см </a:t>
            </a:r>
          </a:p>
        </p:txBody>
      </p:sp>
    </p:spTree>
    <p:extLst>
      <p:ext uri="{BB962C8B-B14F-4D97-AF65-F5344CB8AC3E}">
        <p14:creationId xmlns:p14="http://schemas.microsoft.com/office/powerpoint/2010/main" val="3753246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205-WA00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-1150016"/>
            <a:ext cx="5688632" cy="91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3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arte-international.com/library/Koi3-KI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6944"/>
            <a:ext cx="9468544" cy="689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https://www.arte-international.com/library/87242-VTG6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594359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https://www.arte-international.com/library/87241-ID4N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84" y="594359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96336" y="6356865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Koi</a:t>
            </a:r>
            <a:r>
              <a:rPr lang="ru-RU" dirty="0">
                <a:solidFill>
                  <a:schemeClr val="bg1"/>
                </a:solidFill>
              </a:rPr>
              <a:t> 120 см </a:t>
            </a:r>
          </a:p>
        </p:txBody>
      </p:sp>
    </p:spTree>
    <p:extLst>
      <p:ext uri="{BB962C8B-B14F-4D97-AF65-F5344CB8AC3E}">
        <p14:creationId xmlns:p14="http://schemas.microsoft.com/office/powerpoint/2010/main" val="2420941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s://www.arte-international.com/library/Origami3-IA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" y="22528"/>
            <a:ext cx="9160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https://www.arte-international.com/library/Origami5-QWT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4" y="0"/>
            <a:ext cx="3895784" cy="233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s://www.arte-international.com/library/87221-KZTD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4" y="233747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https://www.arte-international.com/library/87222-T2EW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20" y="277104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https://www.arte-international.com/library/87223-BY8M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187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https://www.arte-international.com/library/87224-C6Y2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4" y="370907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https://www.arte-international.com/library/87225-VLBN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627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6" name="Picture 16" descr="https://www.arte-international.com/library/87226-8X7D_t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12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8" name="Picture 18" descr="https://www.arte-international.com/library/87227-YG9A_t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632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0" name="Picture 20" descr="https://www.arte-international.com/library/87228-XD2G_t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20" y="542352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2" name="Picture 22" descr="https://www.arte-international.com/library/87229-P728_tm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20" y="596612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0" y="6425113"/>
            <a:ext cx="1632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Origami</a:t>
            </a:r>
            <a:r>
              <a:rPr lang="ru-RU" dirty="0"/>
              <a:t> 122см </a:t>
            </a:r>
          </a:p>
        </p:txBody>
      </p:sp>
    </p:spTree>
    <p:extLst>
      <p:ext uri="{BB962C8B-B14F-4D97-AF65-F5344CB8AC3E}">
        <p14:creationId xmlns:p14="http://schemas.microsoft.com/office/powerpoint/2010/main" val="478805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arte-international.com/library/Dupion1-M2D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" y="32048"/>
            <a:ext cx="9057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 descr="https://www.arte-international.com/library/87200-5DC8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09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https://www.arte-international.com/library/87201-J5FK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" y="545063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https://www.arte-international.com/library/87202-SUCQ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" y="502919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https://www.arte-international.com/library/87203-HKVR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" y="457775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https://www.arte-international.com/library/87204-ZLAU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" y="421199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8" name="Picture 12" descr="https://www.arte-international.com/library/87205-3MAF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" y="380051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0" name="Picture 14" descr="https://www.arte-international.com/library/87206-I2XJ_t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6" y="342900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2" name="Picture 16" descr="https://www.arte-international.com/library/87207-685Z_t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" y="314096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4" name="Picture 18" descr="https://www.arte-international.com/library/87208-UT1K_t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" y="268376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6" name="Picture 20" descr="https://www.arte-international.com/library/87209-OT47_tm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" y="222656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8" name="Picture 22" descr="https://www.arte-international.com/library/87210-IRT6_tm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6" y="1974384"/>
            <a:ext cx="1550055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0" name="Picture 24" descr="https://www.arte-international.com/library/87211-IABX_tm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6" y="162880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2" name="Picture 26" descr="https://www.arte-international.com/library/87213-E6LP_t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6" y="124453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4" name="Picture 28" descr="https://www.arte-international.com/library/87214-LVER_tm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6" y="83305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91828" y="6407248"/>
            <a:ext cx="1577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Dupion</a:t>
            </a:r>
            <a:r>
              <a:rPr lang="ru-RU" dirty="0">
                <a:solidFill>
                  <a:schemeClr val="bg1"/>
                </a:solidFill>
              </a:rPr>
              <a:t> 137 см</a:t>
            </a:r>
          </a:p>
        </p:txBody>
      </p:sp>
    </p:spTree>
    <p:extLst>
      <p:ext uri="{BB962C8B-B14F-4D97-AF65-F5344CB8AC3E}">
        <p14:creationId xmlns:p14="http://schemas.microsoft.com/office/powerpoint/2010/main" val="2386641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7208" y="9520"/>
            <a:ext cx="9144000" cy="72517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 Les Cuirs</a:t>
            </a:r>
            <a:endParaRPr lang="de-DE" sz="199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2050" name="Picture 2" descr="https://www.arte-international.com/library/Logo-Moooi-Wallcovering-WAIP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8640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66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arte-international.com/library/London8-IQ0D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6" y="0"/>
            <a:ext cx="4808772" cy="347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arte-international.com/library/ETC8-PF99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"/>
            <a:ext cx="5084424" cy="343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arte-international.com/library/ART_2560-7JQ0_thum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70" y="3442242"/>
            <a:ext cx="5654142" cy="33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arte-international.com/library/combinatie2-QSX2_t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68" y="3524866"/>
            <a:ext cx="4684642" cy="33331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272614"/>
            <a:ext cx="268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Шоу румы по всему миру</a:t>
            </a:r>
          </a:p>
        </p:txBody>
      </p:sp>
    </p:spTree>
    <p:extLst>
      <p:ext uri="{BB962C8B-B14F-4D97-AF65-F5344CB8AC3E}">
        <p14:creationId xmlns:p14="http://schemas.microsoft.com/office/powerpoint/2010/main" val="4274341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rte-international.com/library/Rectangle2-J4W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0"/>
            <a:ext cx="9644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rte-international.com/library/33501-ZIPY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152" y="594359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rte-international.com/library/33502-KQ28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96" y="548639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arte-international.com/library/33503-1D2L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96" y="494116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arte-international.com/library/33504-TQLI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96" y="447824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arte-international.com/library/33505-8OTE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96" y="393305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arte-international.com/library/33506-LYK0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240" y="341375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arte-international.com/library/33507-U9IE_t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240" y="295655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arte-international.com/library/33508-CCTH_t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240" y="234888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www.arte-international.com/library/33509-XWKL_t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240" y="189167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ww.arte-international.com/library/33510-D0AR_tm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96" y="149543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www.arte-international.com/library/33513-3OKU_tm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36" y="105347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www.arte-international.com/library/33512-0T6B_tm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96" y="59627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www.arte-international.com/library/33511-XMBF_t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344" y="13907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96336" y="6400799"/>
            <a:ext cx="1812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Rectangle</a:t>
            </a:r>
            <a:r>
              <a:rPr lang="ru-RU" dirty="0"/>
              <a:t> 100см </a:t>
            </a:r>
          </a:p>
        </p:txBody>
      </p:sp>
    </p:spTree>
    <p:extLst>
      <p:ext uri="{BB962C8B-B14F-4D97-AF65-F5344CB8AC3E}">
        <p14:creationId xmlns:p14="http://schemas.microsoft.com/office/powerpoint/2010/main" val="1861295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rte-international.com/library/Montage2-2X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6" y="0"/>
            <a:ext cx="8892480" cy="68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arte-international.com/library/33520-93BP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94" y="592495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arte-international.com/library/33521-PKG2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2" y="546775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arte-international.com/library/33522-CB0A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88" y="500107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arte-international.com/library/33523-N4DX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38" y="455334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arte-international.com/library/33525-IXZL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06" y="411601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www.arte-international.com/library/33526-5URZ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66" y="365881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ww.arte-international.com/library/33527-7K34_t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66" y="320161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www.arte-international.com/library/33528-H6C9_t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441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www.arte-international.com/library/33529-FS4H_t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32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www.arte-international.com/library/33530-731C_tm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612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www.arte-international.com/library/33531-FA8S_tm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79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www.arte-international.com/library/33532-RR7Y_tm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172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www.arte-international.com/library/33533-VUMF_t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" y="42452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50367" y="6241582"/>
            <a:ext cx="179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Montage</a:t>
            </a:r>
            <a:r>
              <a:rPr lang="ru-RU" dirty="0">
                <a:solidFill>
                  <a:schemeClr val="bg1"/>
                </a:solidFill>
              </a:rPr>
              <a:t>  100см </a:t>
            </a:r>
          </a:p>
        </p:txBody>
      </p:sp>
    </p:spTree>
    <p:extLst>
      <p:ext uri="{BB962C8B-B14F-4D97-AF65-F5344CB8AC3E}">
        <p14:creationId xmlns:p14="http://schemas.microsoft.com/office/powerpoint/2010/main" val="1689191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rte-international.com/library/Aspect4-DK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00" y="15240"/>
            <a:ext cx="9859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arte-international.com/library/33541-KOSZ_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00" y="591887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arte-international.com/library/33542-7KJQ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00" y="545219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arte-international.com/library/33543-TNUG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00" y="500447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arte-international.com/library/33544-SM5W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00" y="453779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www.arte-international.com/library/33545-R7KS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00" y="405292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www.arte-international.com/library/33546-70E7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00" y="359572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www.arte-international.com/library/33547-KIXH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00" y="313852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www.arte-international.com/library/33548-U7D3_t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384" y="266075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www.arte-international.com/library/33549-VNQ3_t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384" y="216641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www.arte-international.com/library/33550-4AVB_t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384" y="168029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www.arte-international.com/library/33551-79F9_tm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296" y="122309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s://www.arte-international.com/library/33554-IV38_tm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384" y="765895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s://www.arte-international.com/library/33552-3JTK_tm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384" y="30869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ttps://www.arte-international.com/library/33555-QPOB_t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384" y="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36296" y="6351357"/>
            <a:ext cx="1561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Aspect</a:t>
            </a:r>
            <a:r>
              <a:rPr lang="ru-RU" dirty="0">
                <a:solidFill>
                  <a:schemeClr val="bg1"/>
                </a:solidFill>
              </a:rPr>
              <a:t> 100 см</a:t>
            </a:r>
          </a:p>
        </p:txBody>
      </p:sp>
    </p:spTree>
    <p:extLst>
      <p:ext uri="{BB962C8B-B14F-4D97-AF65-F5344CB8AC3E}">
        <p14:creationId xmlns:p14="http://schemas.microsoft.com/office/powerpoint/2010/main" val="2175137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72517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 Selva</a:t>
            </a:r>
            <a:endParaRPr lang="de-DE" sz="199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2050" name="Picture 2" descr="https://www.arte-international.com/library/Logo-Moooi-Wallcovering-WAIP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8640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399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arte-international.com/library/Abanico1-VU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993" y="0"/>
            <a:ext cx="9492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Веерообразная форма композиции из листьев пандана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100" name="Picture 4" descr="https://www.arte-international.com/library/34000-VL0X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588129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arte-international.com/library/34001-I5TY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72" y="496688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arte-international.com/library/34002-CG3Y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72" y="405248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www.arte-international.com/library/34004-VE5L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88" y="313808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405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arte-international.com/library/Corteza4-IWJ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92"/>
            <a:ext cx="9348700" cy="682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arte-international.com/library/34201-WIIJ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00" y="594359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arte-international.com/library/34202-25F0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320" y="502919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arte-international.com/library/34203-GKK8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00" y="415056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www.arte-international.com/library/34204-9CLA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48" y="332875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ww.arte-international.com/library/34205-R651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48" y="247531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249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arte-international.com/library/Capas2-I2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368"/>
            <a:ext cx="9396536" cy="68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arte-international.com/library/34300-SFXD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76" y="594359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arte-international.com/library/34302-VNBA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416" y="242245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arte-international.com/library/34306-3VVF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136" y="295410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ww.arte-international.com/library/34301-H45S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136" y="344292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www.arte-international.com/library/34303-JML2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88" y="479715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www.arte-international.com/library/34305-01BI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88" y="548639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www.arte-international.com/library/34307-Y68T_t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416" y="386352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6916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arte-international.com/library/Musa1-649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arte-international.com/library/75000A-SXGX_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4359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arte-international.com/library/75002A-N82G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" y="502919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arte-international.com/library/75003A-LR4R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" y="411479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www.arte-international.com/library/75005A-QC78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39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7689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arte-international.com/library/Itaya1-V6H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arte-international.com/library/75400A-KBP8_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94359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arte-international.com/library/75403A-GVU5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02253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www.arte-international.com/library/75407A-IQV1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108129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www.arte-international.com/library/75401A-1VYT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19372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1145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arte-international.com/library/Pandan2-MYM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"/>
            <a:ext cx="9502943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arte-international.com/library/34100-HFFA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0" y="0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arte-international.com/library/34101-9YPZ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70" y="81629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ww.arte-international.com/library/34102-LBNN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10" y="1547814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www.arte-international.com/library/34103-90QC_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10" y="229072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www.arte-international.com/library/34104-LA4G_t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66" y="318683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www.arte-international.com/library/34105-TOUU_t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70" y="4113621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www.arte-international.com/library/34107-1U6X_t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70" y="5028022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s://www.arte-international.com/library/34108-8B4Y_t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70" y="5942423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146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7"/>
          <p:cNvPicPr>
            <a:picLocks noChangeAspect="1"/>
          </p:cNvPicPr>
          <p:nvPr/>
        </p:nvPicPr>
        <p:blipFill rotWithShape="1">
          <a:blip r:embed="rId2" cstate="print"/>
          <a:srcRect l="2381" t="19537" r="52500" b="50532"/>
          <a:stretch/>
        </p:blipFill>
        <p:spPr>
          <a:xfrm>
            <a:off x="2475873" y="607072"/>
            <a:ext cx="3743089" cy="186140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Grafi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1332" y="2487119"/>
            <a:ext cx="1932864" cy="1085897"/>
          </a:xfrm>
          <a:prstGeom prst="rect">
            <a:avLst/>
          </a:prstGeom>
        </p:spPr>
      </p:pic>
      <p:pic>
        <p:nvPicPr>
          <p:cNvPr id="5" name="Grafik 12"/>
          <p:cNvPicPr>
            <a:picLocks noChangeAspect="1"/>
          </p:cNvPicPr>
          <p:nvPr/>
        </p:nvPicPr>
        <p:blipFill rotWithShape="1">
          <a:blip r:embed="rId4" cstate="print"/>
          <a:srcRect l="12423" t="28177" r="6139" b="28771"/>
          <a:stretch/>
        </p:blipFill>
        <p:spPr>
          <a:xfrm>
            <a:off x="755576" y="4819742"/>
            <a:ext cx="2303829" cy="1219200"/>
          </a:xfrm>
          <a:prstGeom prst="rect">
            <a:avLst/>
          </a:prstGeom>
        </p:spPr>
      </p:pic>
      <p:pic>
        <p:nvPicPr>
          <p:cNvPr id="6" name="Grafik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5186626"/>
            <a:ext cx="2143125" cy="1219200"/>
          </a:xfrm>
          <a:prstGeom prst="rect">
            <a:avLst/>
          </a:prstGeom>
        </p:spPr>
      </p:pic>
      <p:pic>
        <p:nvPicPr>
          <p:cNvPr id="7" name="Grafik 16"/>
          <p:cNvPicPr>
            <a:picLocks noChangeAspect="1"/>
          </p:cNvPicPr>
          <p:nvPr/>
        </p:nvPicPr>
        <p:blipFill rotWithShape="1">
          <a:blip r:embed="rId6" cstate="print"/>
          <a:srcRect l="9705" r="7000" b="11316"/>
          <a:stretch/>
        </p:blipFill>
        <p:spPr>
          <a:xfrm>
            <a:off x="6426561" y="4316557"/>
            <a:ext cx="1763486" cy="1674152"/>
          </a:xfrm>
          <a:prstGeom prst="rect">
            <a:avLst/>
          </a:prstGeom>
        </p:spPr>
      </p:pic>
      <p:pic>
        <p:nvPicPr>
          <p:cNvPr id="8" name="Picture 2" descr="https://www.arte-international.com/library/Logo-Moooi-Wallcovering-WAI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64" y="4007113"/>
            <a:ext cx="2359026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94196" y="278092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Essentials </a:t>
            </a:r>
          </a:p>
        </p:txBody>
      </p:sp>
    </p:spTree>
    <p:extLst>
      <p:ext uri="{BB962C8B-B14F-4D97-AF65-F5344CB8AC3E}">
        <p14:creationId xmlns:p14="http://schemas.microsoft.com/office/powerpoint/2010/main" val="32434505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72517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 Selva</a:t>
            </a:r>
            <a:endParaRPr lang="de-DE" sz="199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2050" name="Picture 2" descr="https://www.arte-international.com/library/Logo-Moooi-Wallcovering-WAIP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8640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arte-international.com/library/Essentials_thumb2-3MJ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884367" cy="72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6081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arte-international.com/library/Temper4-P8M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58" y="1781234"/>
            <a:ext cx="8461276" cy="507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www.arte-international.com/library/Chanderi7-C8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58" y="0"/>
            <a:ext cx="5063265" cy="30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ww.arte-international.com/library/Nelson6-Q5N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0"/>
            <a:ext cx="5238750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www.arte-international.com/library/Granville6-SL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80" y="3017838"/>
            <a:ext cx="5029729" cy="384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2651" y="2820085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Les Nuances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237312"/>
            <a:ext cx="1155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19 цветов</a:t>
            </a:r>
            <a:endParaRPr lang="en-US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4624"/>
            <a:ext cx="1208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17 цветов </a:t>
            </a:r>
            <a:endParaRPr lang="en-US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24328" y="292264"/>
            <a:ext cx="1141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14 цветов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7670" y="6406738"/>
            <a:ext cx="1208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15 </a:t>
            </a:r>
            <a:r>
              <a:rPr lang="ru-RU" b="1" dirty="0"/>
              <a:t>цветов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419" y="493956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Имитация льна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1" y="6517362"/>
            <a:ext cx="1836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Имитация шёлка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33999" y="678622"/>
            <a:ext cx="2110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Имитация рогожки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04370" y="6119336"/>
            <a:ext cx="1906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Имитация холста </a:t>
            </a:r>
          </a:p>
        </p:txBody>
      </p:sp>
    </p:spTree>
    <p:extLst>
      <p:ext uri="{BB962C8B-B14F-4D97-AF65-F5344CB8AC3E}">
        <p14:creationId xmlns:p14="http://schemas.microsoft.com/office/powerpoint/2010/main" val="38360994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arte-international.com/library/Travellers_M-GVH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8" y="17552"/>
            <a:ext cx="9324528" cy="684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2780928"/>
            <a:ext cx="4968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/>
              <a:t>Travellers</a:t>
            </a:r>
          </a:p>
        </p:txBody>
      </p:sp>
    </p:spTree>
    <p:extLst>
      <p:ext uri="{BB962C8B-B14F-4D97-AF65-F5344CB8AC3E}">
        <p14:creationId xmlns:p14="http://schemas.microsoft.com/office/powerpoint/2010/main" val="34275767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www.arte-international.com/library/Macrame2-9Q0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46"/>
            <a:ext cx="4607416" cy="332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arte-international.com/library/Calanco1-8UZ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80" y="0"/>
            <a:ext cx="4536504" cy="332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www.arte-international.com/library/Talamanca1-JT1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48" y="3277086"/>
            <a:ext cx="4813986" cy="353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www.arte-international.com/library/Horizon2-PEQ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37" y="3278790"/>
            <a:ext cx="4808306" cy="35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86979" y="3471148"/>
            <a:ext cx="97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 Horizon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1090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Macrame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56376" y="65428"/>
            <a:ext cx="985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Calanco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22448" y="3613666"/>
            <a:ext cx="1176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Talamanca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0876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www.arte-international.com/library/Tantor4-ICX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33" y="0"/>
            <a:ext cx="438601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Tantor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583" y="6412468"/>
            <a:ext cx="800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Pelage</a:t>
            </a:r>
            <a:endParaRPr lang="ru-RU" dirty="0"/>
          </a:p>
        </p:txBody>
      </p:sp>
      <p:pic>
        <p:nvPicPr>
          <p:cNvPr id="18440" name="Picture 8" descr="https://www.arte-international.com/library/Pelage3-P9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34" y="3501008"/>
            <a:ext cx="438601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6412468"/>
            <a:ext cx="811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Pelage</a:t>
            </a:r>
            <a:endParaRPr lang="ru-RU" b="1" dirty="0"/>
          </a:p>
        </p:txBody>
      </p:sp>
      <p:pic>
        <p:nvPicPr>
          <p:cNvPr id="18444" name="Picture 12" descr="https://www.arte-international.com/library/Damara2-ULS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24" y="3525510"/>
            <a:ext cx="4765576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56376" y="6393036"/>
            <a:ext cx="918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Damara</a:t>
            </a:r>
            <a:endParaRPr lang="ru-RU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8446" name="Picture 14" descr="https://www.arte-international.com/library/Palmera2-DQ5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88024" cy="352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07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arte-international.com/library/Modulaire_M2-O4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2780928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/>
              <a:t>Modulaire</a:t>
            </a:r>
          </a:p>
        </p:txBody>
      </p:sp>
    </p:spTree>
    <p:extLst>
      <p:ext uri="{BB962C8B-B14F-4D97-AF65-F5344CB8AC3E}">
        <p14:creationId xmlns:p14="http://schemas.microsoft.com/office/powerpoint/2010/main" val="24800935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s://www.arte-international.com/library/Module3-GFV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5940152" cy="40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www.arte-international.com/library/Mazed4-MQD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" y="28208"/>
            <a:ext cx="449576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752" y="116632"/>
            <a:ext cx="826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Mazed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484" name="Picture 4" descr="https://www.arte-international.com/library/Furrow3-8H7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64956"/>
            <a:ext cx="4644008" cy="3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00392" y="0"/>
            <a:ext cx="86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Furrow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488" name="Picture 8" descr="https://www.arte-international.com/library/Sweep3-E3Y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54" y="3388176"/>
            <a:ext cx="4814046" cy="35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32270" y="6368534"/>
            <a:ext cx="804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Sweep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4752" y="6368534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Module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83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www.arte-international.com/library/Wind1-A6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48" y="0"/>
            <a:ext cx="9162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2082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www.arte-international.com/library/Flourish3-SZY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2" y="0"/>
            <a:ext cx="9153912" cy="71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451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www.arte-international.com/library/MoooiWallcovering-RE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91" y="188639"/>
            <a:ext cx="6785788" cy="623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221088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presents: Moooi Tokyo Blue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10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нутренний, фотография, много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7328C3B-58FD-41E7-B057-FBB33886D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402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www.arte-international.com/library/RendezvousTokyoBlue2-ISD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" y="0"/>
            <a:ext cx="908917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https://www.arte-international.com/library/Rendezvous-01A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0718"/>
            <a:ext cx="4139952" cy="199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https://www.arte-international.com/library/MO3012-MZ2E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4830648"/>
            <a:ext cx="3327648" cy="19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5949280"/>
            <a:ext cx="2841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Rendezvous Tokyo Blue 130</a:t>
            </a:r>
            <a:r>
              <a:rPr lang="ru-RU" dirty="0">
                <a:solidFill>
                  <a:schemeClr val="bg1"/>
                </a:solidFill>
              </a:rPr>
              <a:t>см</a:t>
            </a:r>
          </a:p>
        </p:txBody>
      </p:sp>
    </p:spTree>
    <p:extLst>
      <p:ext uri="{BB962C8B-B14F-4D97-AF65-F5344CB8AC3E}">
        <p14:creationId xmlns:p14="http://schemas.microsoft.com/office/powerpoint/2010/main" val="1309938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ww.arte-international.com/library/ShojiBlossom2-ZTW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21"/>
            <a:ext cx="9155400" cy="697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www.arte-international.com/library/ShojiBlossom3-KVZ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54" y="4316353"/>
            <a:ext cx="4788446" cy="278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www.arte-international.com/library/MO3031-7TQ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1866"/>
            <a:ext cx="2952329" cy="177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www.arte-international.com/library/MO3032-71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120"/>
            <a:ext cx="2448271" cy="19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41238" y="6217565"/>
            <a:ext cx="219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Shoji Blossom</a:t>
            </a:r>
            <a:r>
              <a:rPr lang="ru-RU" dirty="0">
                <a:solidFill>
                  <a:schemeClr val="bg1"/>
                </a:solidFill>
              </a:rPr>
              <a:t> 119см </a:t>
            </a:r>
          </a:p>
        </p:txBody>
      </p:sp>
    </p:spTree>
    <p:extLst>
      <p:ext uri="{BB962C8B-B14F-4D97-AF65-F5344CB8AC3E}">
        <p14:creationId xmlns:p14="http://schemas.microsoft.com/office/powerpoint/2010/main" val="35973478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arte-international.com/library/LuckyO-s1-9EJ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1616"/>
            <a:ext cx="9792916" cy="684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www.arte-international.com/library/LuckyO-s2-4C0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016"/>
            <a:ext cx="3201053" cy="192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s://www.arte-international.com/library/MO3041-KGKJ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917616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s://www.arte-international.com/library/MO3042-4Z3O_t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868177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s://www.arte-international.com/library/MO3043-9T0C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114" y="3782578"/>
            <a:ext cx="152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48264" y="623731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Lucky O's</a:t>
            </a:r>
            <a:r>
              <a:rPr lang="ru-RU" dirty="0">
                <a:solidFill>
                  <a:schemeClr val="bg1"/>
                </a:solidFill>
              </a:rPr>
              <a:t> 91 см </a:t>
            </a:r>
          </a:p>
        </p:txBody>
      </p:sp>
    </p:spTree>
    <p:extLst>
      <p:ext uri="{BB962C8B-B14F-4D97-AF65-F5344CB8AC3E}">
        <p14:creationId xmlns:p14="http://schemas.microsoft.com/office/powerpoint/2010/main" val="13836944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www.arte-international.com/library/IndigoMacaque1-2N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516" y="0"/>
            <a:ext cx="9828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www.arte-international.com/library/IndigoMacaque4-D4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96" y="4573528"/>
            <a:ext cx="384042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s://www.arte-international.com/library/MO3001-X2LJ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96" y="28600"/>
            <a:ext cx="2306958" cy="13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86596" y="6287184"/>
            <a:ext cx="2457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Indigo Macaque 126 </a:t>
            </a:r>
            <a:r>
              <a:rPr lang="ru-RU" dirty="0">
                <a:solidFill>
                  <a:schemeClr val="bg1"/>
                </a:solidFill>
              </a:rPr>
              <a:t>см </a:t>
            </a:r>
          </a:p>
        </p:txBody>
      </p:sp>
    </p:spTree>
    <p:extLst>
      <p:ext uri="{BB962C8B-B14F-4D97-AF65-F5344CB8AC3E}">
        <p14:creationId xmlns:p14="http://schemas.microsoft.com/office/powerpoint/2010/main" val="18677803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arte-international.com/library/Tie-Tami2-G3Z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361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s://www.arte-international.com/library/MO3021-SA64_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24" y="5633864"/>
            <a:ext cx="204022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s://www.arte-international.com/library/MO3022-2TEC_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08" y="5611328"/>
            <a:ext cx="2077784" cy="124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https://www.arte-international.com/library/Tie-Tami3-ARA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20" y="5000193"/>
            <a:ext cx="3096344" cy="185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293438"/>
            <a:ext cx="1915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Tie-Tami</a:t>
            </a:r>
            <a:r>
              <a:rPr lang="ru-RU" dirty="0"/>
              <a:t> 134,5 см </a:t>
            </a:r>
          </a:p>
        </p:txBody>
      </p:sp>
    </p:spTree>
    <p:extLst>
      <p:ext uri="{BB962C8B-B14F-4D97-AF65-F5344CB8AC3E}">
        <p14:creationId xmlns:p14="http://schemas.microsoft.com/office/powerpoint/2010/main" val="37850435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www.arte-international.com/library/Aurora4-6BF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05" y="0"/>
            <a:ext cx="4617855" cy="24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s://www.arte-international.com/library/Grand-Moire3-K7P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02235"/>
            <a:ext cx="4755367" cy="255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https://www.arte-international.com/library/Oxyde-Fibers3-0DP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235"/>
            <a:ext cx="4499993" cy="255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https://www.arte-international.com/library/Mosaic2-XGQ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" y="48134"/>
            <a:ext cx="4602245" cy="254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18" descr="https://www.arte-international.com/library/Macau_M1-E3T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9076"/>
            <a:ext cx="4611616" cy="23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https://www.arte-international.com/library/Concord_M2-SOC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78" y="2435138"/>
            <a:ext cx="4649981" cy="24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9653" y="3021352"/>
            <a:ext cx="3607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Arte Contract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449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Роскошный и чрезвычайно прочный винил отвечает самым строгим техническим требованиям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25617" y="38405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33 </a:t>
            </a:r>
            <a:r>
              <a:rPr lang="ru-RU" sz="3600" dirty="0">
                <a:solidFill>
                  <a:schemeClr val="bg1"/>
                </a:solidFill>
              </a:rPr>
              <a:t>дизайна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5896" y="45308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Ширина от 132см</a:t>
            </a:r>
          </a:p>
        </p:txBody>
      </p:sp>
    </p:spTree>
    <p:extLst>
      <p:ext uri="{BB962C8B-B14F-4D97-AF65-F5344CB8AC3E}">
        <p14:creationId xmlns:p14="http://schemas.microsoft.com/office/powerpoint/2010/main" val="4899596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71350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900" dirty="0">
              <a:latin typeface="Bembo" panose="02020502050201020203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F2364D-D700-4032-97D2-72D0ED8E02AF}"/>
              </a:ext>
            </a:extLst>
          </p:cNvPr>
          <p:cNvPicPr/>
          <p:nvPr/>
        </p:nvPicPr>
        <p:blipFill rotWithShape="1">
          <a:blip r:embed="rId2" cstate="print"/>
          <a:srcRect l="6117" t="14115" r="6084" b="3843"/>
          <a:stretch/>
        </p:blipFill>
        <p:spPr bwMode="auto">
          <a:xfrm>
            <a:off x="-1513184" y="0"/>
            <a:ext cx="10657184" cy="7749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EBBBC28-CE0A-49FA-89AE-6ACC0C14D138}"/>
              </a:ext>
            </a:extLst>
          </p:cNvPr>
          <p:cNvSpPr/>
          <p:nvPr/>
        </p:nvSpPr>
        <p:spPr>
          <a:xfrm>
            <a:off x="7092280" y="0"/>
            <a:ext cx="1012876" cy="583189"/>
          </a:xfrm>
          <a:prstGeom prst="ellipse">
            <a:avLst/>
          </a:prstGeom>
          <a:noFill/>
          <a:ln w="2063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99528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3CA32179-A1B5-4A4F-8B93-1EFBAF44BC51}"/>
              </a:ext>
            </a:extLst>
          </p:cNvPr>
          <p:cNvPicPr/>
          <p:nvPr/>
        </p:nvPicPr>
        <p:blipFill rotWithShape="1">
          <a:blip r:embed="rId2" cstate="print"/>
          <a:srcRect l="6283" t="13821" r="7243" b="5019"/>
          <a:stretch/>
        </p:blipFill>
        <p:spPr bwMode="auto">
          <a:xfrm>
            <a:off x="-1476672" y="0"/>
            <a:ext cx="1156066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lipse 3">
            <a:extLst>
              <a:ext uri="{FF2B5EF4-FFF2-40B4-BE49-F238E27FC236}">
                <a16:creationId xmlns:a16="http://schemas.microsoft.com/office/drawing/2014/main" id="{B035E5EE-0DE0-4AE4-B68E-C517648FA352}"/>
              </a:ext>
            </a:extLst>
          </p:cNvPr>
          <p:cNvSpPr/>
          <p:nvPr/>
        </p:nvSpPr>
        <p:spPr>
          <a:xfrm>
            <a:off x="6012160" y="6521782"/>
            <a:ext cx="1350501" cy="33621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34613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7135091"/>
          </a:xfrm>
          <a:prstGeom prst="rect">
            <a:avLst/>
          </a:prstGeom>
          <a:solidFill>
            <a:srgbClr val="201E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/>
          <a:srcRect l="2381" t="19537" r="52500" b="50532"/>
          <a:stretch/>
        </p:blipFill>
        <p:spPr>
          <a:xfrm>
            <a:off x="1" y="-18970"/>
            <a:ext cx="9144000" cy="454723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0ACB394-0179-4B45-B32F-7BBA26820264}"/>
              </a:ext>
            </a:extLst>
          </p:cNvPr>
          <p:cNvSpPr/>
          <p:nvPr/>
        </p:nvSpPr>
        <p:spPr>
          <a:xfrm>
            <a:off x="1443787" y="4032747"/>
            <a:ext cx="6256421" cy="1435768"/>
          </a:xfrm>
          <a:prstGeom prst="rect">
            <a:avLst/>
          </a:prstGeom>
          <a:solidFill>
            <a:srgbClr val="201E1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b="1" dirty="0">
                <a:solidFill>
                  <a:schemeClr val="bg1">
                    <a:lumMod val="85000"/>
                  </a:schemeClr>
                </a:solidFill>
                <a:latin typeface="Bembo" panose="02020502050201020203" pitchFamily="18" charset="0"/>
              </a:rPr>
              <a:t> @ArteWalls </a:t>
            </a:r>
          </a:p>
          <a:p>
            <a:pPr algn="ctr"/>
            <a:r>
              <a:rPr lang="de-DE" sz="4800" b="1" dirty="0">
                <a:solidFill>
                  <a:schemeClr val="bg1">
                    <a:lumMod val="50000"/>
                  </a:schemeClr>
                </a:solidFill>
                <a:latin typeface="Bembo" panose="02020502050201020203" pitchFamily="18" charset="0"/>
              </a:rPr>
              <a:t> </a:t>
            </a:r>
          </a:p>
        </p:txBody>
      </p:sp>
      <p:pic>
        <p:nvPicPr>
          <p:cNvPr id="5" name="Afbeelding 7" descr="Social_media_icons_los.png">
            <a:extLst>
              <a:ext uri="{FF2B5EF4-FFF2-40B4-BE49-F238E27FC236}">
                <a16:creationId xmlns:a16="http://schemas.microsoft.com/office/drawing/2014/main" id="{45D87B74-57F5-450B-998A-C2259A360B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760" y="5155010"/>
            <a:ext cx="2530473" cy="9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761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2D6DAE0-6A40-46E4-8291-F9F3944BA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3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CDD6E9D-B9DA-4926-A07F-FAF4FAE3E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1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A9893B-A053-4FE3-ABAB-922264DA4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437"/>
            <a:ext cx="9144000" cy="60971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9714" y="5949280"/>
            <a:ext cx="248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БАТИМАТ 2020</a:t>
            </a:r>
          </a:p>
        </p:txBody>
      </p:sp>
    </p:spTree>
    <p:extLst>
      <p:ext uri="{BB962C8B-B14F-4D97-AF65-F5344CB8AC3E}">
        <p14:creationId xmlns:p14="http://schemas.microsoft.com/office/powerpoint/2010/main" val="5660140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41421</TotalTime>
  <Words>1666</Words>
  <Application>Microsoft Office PowerPoint</Application>
  <PresentationFormat>Экран (4:3)</PresentationFormat>
  <Paragraphs>163</Paragraphs>
  <Slides>79</Slides>
  <Notes>30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4" baseType="lpstr">
      <vt:lpstr>Arial</vt:lpstr>
      <vt:lpstr>Bembo</vt:lpstr>
      <vt:lpstr>Calibri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Виктория</cp:lastModifiedBy>
  <cp:revision>508</cp:revision>
  <dcterms:modified xsi:type="dcterms:W3CDTF">2020-03-30T13:50:50Z</dcterms:modified>
</cp:coreProperties>
</file>