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87" r:id="rId2"/>
    <p:sldId id="257" r:id="rId3"/>
    <p:sldId id="298" r:id="rId4"/>
    <p:sldId id="296" r:id="rId5"/>
    <p:sldId id="299" r:id="rId6"/>
    <p:sldId id="297" r:id="rId7"/>
    <p:sldId id="300" r:id="rId8"/>
    <p:sldId id="303" r:id="rId9"/>
    <p:sldId id="289" r:id="rId10"/>
    <p:sldId id="327" r:id="rId11"/>
    <p:sldId id="285" r:id="rId12"/>
    <p:sldId id="279" r:id="rId13"/>
    <p:sldId id="330" r:id="rId14"/>
    <p:sldId id="293" r:id="rId15"/>
    <p:sldId id="284" r:id="rId16"/>
    <p:sldId id="259" r:id="rId17"/>
    <p:sldId id="268" r:id="rId18"/>
    <p:sldId id="294" r:id="rId19"/>
    <p:sldId id="295" r:id="rId20"/>
    <p:sldId id="278" r:id="rId21"/>
    <p:sldId id="260" r:id="rId22"/>
    <p:sldId id="261" r:id="rId23"/>
    <p:sldId id="281" r:id="rId24"/>
    <p:sldId id="292" r:id="rId25"/>
    <p:sldId id="262" r:id="rId26"/>
    <p:sldId id="282" r:id="rId27"/>
    <p:sldId id="263" r:id="rId28"/>
    <p:sldId id="329" r:id="rId29"/>
    <p:sldId id="283" r:id="rId30"/>
    <p:sldId id="264" r:id="rId31"/>
    <p:sldId id="302" r:id="rId32"/>
    <p:sldId id="265" r:id="rId33"/>
    <p:sldId id="304" r:id="rId34"/>
    <p:sldId id="305" r:id="rId35"/>
    <p:sldId id="267" r:id="rId36"/>
    <p:sldId id="301" r:id="rId37"/>
    <p:sldId id="266" r:id="rId38"/>
    <p:sldId id="286" r:id="rId39"/>
    <p:sldId id="331" r:id="rId40"/>
    <p:sldId id="321" r:id="rId41"/>
    <p:sldId id="322" r:id="rId42"/>
    <p:sldId id="309" r:id="rId43"/>
    <p:sldId id="311" r:id="rId44"/>
    <p:sldId id="312" r:id="rId45"/>
    <p:sldId id="313" r:id="rId46"/>
    <p:sldId id="315" r:id="rId47"/>
    <p:sldId id="316" r:id="rId48"/>
    <p:sldId id="317" r:id="rId49"/>
    <p:sldId id="323" r:id="rId50"/>
    <p:sldId id="324" r:id="rId51"/>
    <p:sldId id="325" r:id="rId52"/>
    <p:sldId id="326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19" r:id="rId61"/>
    <p:sldId id="320" r:id="rId62"/>
    <p:sldId id="328" r:id="rId63"/>
    <p:sldId id="277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31" autoAdjust="0"/>
  </p:normalViewPr>
  <p:slideViewPr>
    <p:cSldViewPr>
      <p:cViewPr varScale="1">
        <p:scale>
          <a:sx n="101" d="100"/>
          <a:sy n="101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ED8FF-31B1-4BCE-AEDB-84CB1699D136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5284-0CD7-4AEE-99DE-7FB2AF11EF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2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ingetc.com/whats-news/nail-tropical-print-trend-193817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reshome.com/ways-to-display-house-plants/" TargetMode="External"/><Relationship Id="rId4" Type="http://schemas.openxmlformats.org/officeDocument/2006/relationships/hyperlink" Target="https://www.thisisgiantsquid.com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Фабрика</a:t>
            </a:r>
            <a:r>
              <a:rPr lang="ru-RU" baseline="0" dirty="0" smtClean="0"/>
              <a:t> </a:t>
            </a:r>
            <a:r>
              <a:rPr lang="en-US" baseline="0" dirty="0" smtClean="0"/>
              <a:t>Masureel Edition -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 из ведущих бельгийских производителей высококачественных товаров для декорирования.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Мазурель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семейная, и ее история насчитывает более 150 лет.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Мазюрель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дедушка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(нынешнего владельца фабрики) по маминой линии.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Их бизнес начался в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XIX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веке с льняной индустрии и выделки тканей, а к концу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XX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компания начинает заниматься профессиональной печатью обоев.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Здесь на фото представлена сама фабрика, где печатаются обои: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производственные цеха, большой склад, офисные помещения, а также будущие разработки – планируемое здание музея современного искусства. Искусство стало 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деологией компании, оно же, помимо всего прочего, является постоянным стимулом к переменам.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Сам владелец фабрики – мистер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Верстрате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(фамилия отца) – является коллекционером предметов современного искусства.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Одной из главных традиций во все времена существования фабрики было бережное отношение к окружающей среде. Фабрика находится в зеленой зоне, создавая естественное ограждение между производством и окружающей местностью. Печи, используемые для сушки обоев и текстиля, работают на природном газе, гарантируя минимальное загрязнение воздуха во время процесса сжигания. На протяжении всего производства не используются растворители, способные нанести вред окружающей среде. Также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имеется хорошая система очистки сточных вод.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Далее перечислены 7 главных преимуществ фабрики </a:t>
            </a:r>
            <a:r>
              <a:rPr lang="ru-RU" dirty="0" err="1" smtClean="0"/>
              <a:t>Мазурель</a:t>
            </a:r>
            <a:r>
              <a:rPr lang="ru-RU" dirty="0" smtClean="0"/>
              <a:t>: то, что делает их обои такими узнаваемыми и популярными у клиентов.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1. Цвет: необходимость</a:t>
            </a:r>
            <a:r>
              <a:rPr lang="ru-RU" baseline="0" dirty="0" smtClean="0"/>
              <a:t> чувствовать «правильный» цвет – тот, который непременно понравится клиенту. Фабрика славится своим инженерным подходом к смешиванию цветов и созданию новых оттенков.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 из офиса компании. Картина из папирусной бумаги,</a:t>
            </a:r>
            <a:r>
              <a:rPr lang="ru-RU" baseline="0" dirty="0" smtClean="0"/>
              <a:t> рисунок выжжен кислотой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3. Дизайн: следование всем модным трендам, а также поиски исторических орнаментов.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4. Технологии: без новейших технологий невозможно достичь интересных фактур и оптимизировать процесс печати.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Khroma</a:t>
            </a:r>
            <a:r>
              <a:rPr lang="en-US" baseline="0" dirty="0" smtClean="0"/>
              <a:t> </a:t>
            </a:r>
            <a:r>
              <a:rPr lang="ru-RU" baseline="0" dirty="0" smtClean="0"/>
              <a:t>вкладывают множество средств в новое оборудование, ежегодно увеличивая разнообразие машин на своей фабрике.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5. Соотношение цены и качества: этот баланс – один из важнейших на рынке.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Бренды фабрики занимают разные ступени «пирамиды» рынка, постепенно увеличиваясь в цене и в разнообразии используемых материалов и фактур.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Однако нигде более в нашем ассортименте вы не найдете качественного флизелина по такой цене, как у Кромы </a:t>
            </a:r>
            <a:r>
              <a:rPr lang="ru-RU" baseline="0" dirty="0" err="1" smtClean="0"/>
              <a:t>Зум</a:t>
            </a:r>
            <a:r>
              <a:rPr lang="ru-RU" baseline="0" dirty="0" smtClean="0"/>
              <a:t>, или такого роскошного и недорогого флока, как в </a:t>
            </a:r>
            <a:r>
              <a:rPr lang="en-US" baseline="0" dirty="0" err="1" smtClean="0"/>
              <a:t>Khroma</a:t>
            </a:r>
            <a:r>
              <a:rPr lang="en-US" baseline="0" dirty="0" smtClean="0"/>
              <a:t> Toccata.</a:t>
            </a:r>
            <a:r>
              <a:rPr lang="ru-RU" baseline="0" dirty="0" smtClean="0"/>
              <a:t/>
            </a:r>
            <a:br>
              <a:rPr lang="ru-RU" baseline="0" dirty="0" smtClean="0"/>
            </a:b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Теперь в этом доме будут жить артисты, которые</a:t>
            </a:r>
            <a:r>
              <a:rPr lang="ru-RU" baseline="0" dirty="0" smtClean="0"/>
              <a:t> будут приезжать в гости к </a:t>
            </a:r>
            <a:r>
              <a:rPr lang="ru-RU" baseline="0" dirty="0" err="1" smtClean="0"/>
              <a:t>Ги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7. Простота в использовании: уверенность в продукте – легкость оклеивания, отсутствие необходимости профессиональной строительной бригады для поклейки.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6. Экология: важность заботы об окружающей среде и производство продукта, безопасного для человека.</a:t>
            </a:r>
          </a:p>
          <a:p>
            <a:r>
              <a:rPr lang="ru-RU" dirty="0" smtClean="0"/>
              <a:t>Компания вложила множество средств в установку очистных</a:t>
            </a:r>
            <a:r>
              <a:rPr lang="ru-RU" baseline="0" dirty="0" smtClean="0"/>
              <a:t> сооружений, переработку и вторичное использование отходов. Фабрика получила все необходимые европейские сертификаты, свидетельствующие о безопасности продукции.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hlinkClick r:id="rId3"/>
              </a:rPr>
              <a:t>Modern tropical prints</a:t>
            </a:r>
            <a:r>
              <a:rPr lang="en-US" b="1" dirty="0" smtClean="0"/>
              <a:t> need to be more trendy less Tarzan. As enduring as fond memories of days spent lounging on a </a:t>
            </a:r>
            <a:r>
              <a:rPr lang="en-US" b="1" dirty="0" err="1" smtClean="0"/>
              <a:t>lilo</a:t>
            </a:r>
            <a:r>
              <a:rPr lang="en-US" b="1" dirty="0" smtClean="0"/>
              <a:t> in the Caribbean, the </a:t>
            </a:r>
            <a:r>
              <a:rPr lang="en-US" b="1" dirty="0" smtClean="0">
                <a:hlinkClick r:id="rId3"/>
              </a:rPr>
              <a:t>tropical look</a:t>
            </a:r>
            <a:r>
              <a:rPr lang="en-US" b="1" dirty="0" smtClean="0"/>
              <a:t> is one of those trends that never quite fades. Summer 2018, however, it was less </a:t>
            </a:r>
            <a:endParaRPr lang="ru-RU" b="1" dirty="0" smtClean="0"/>
          </a:p>
          <a:p>
            <a:r>
              <a:rPr lang="en-US" dirty="0" smtClean="0"/>
              <a:t>Big, bold plants</a:t>
            </a:r>
          </a:p>
          <a:p>
            <a:r>
              <a:rPr lang="en-US" dirty="0" smtClean="0"/>
              <a:t>“One trend that will be at the forefront of home interior design in 2019 is big, bold plants. A dragon tree, a rubber tree or any kind of palm tree make eye-catching statements anywhere in a home.  You can flank your sofa with one on each side or situate one in any corner.  The bigger, the better here.”</a:t>
            </a:r>
          </a:p>
          <a:p>
            <a:r>
              <a:rPr lang="en-US" dirty="0" smtClean="0"/>
              <a:t>– Kenny Colvin, Designer,  </a:t>
            </a:r>
            <a:r>
              <a:rPr lang="en-US" dirty="0" smtClean="0">
                <a:hlinkClick r:id="rId4"/>
              </a:rPr>
              <a:t>Giant Squid Creative</a:t>
            </a:r>
            <a:endParaRPr lang="en-US" dirty="0" smtClean="0"/>
          </a:p>
          <a:p>
            <a:r>
              <a:rPr lang="en-US" dirty="0" smtClean="0"/>
              <a:t>Incorporating plant life into your decor is a bit different than taking on other 2019 interior design trends. Here, instead of relying purely on aesthetics, you’ll want to allow the plant’s care-and-keeping instructions to dictate </a:t>
            </a:r>
            <a:r>
              <a:rPr lang="en-US" dirty="0" smtClean="0">
                <a:hlinkClick r:id="rId5"/>
              </a:rPr>
              <a:t>its placement</a:t>
            </a:r>
            <a:r>
              <a:rPr lang="en-US" dirty="0" smtClean="0"/>
              <a:t> in your home. Be sure to check how much sunlight and water a plant needs before purchasing it to ensure that whichever plants you end up using will flourish in their ideal environment.</a:t>
            </a:r>
          </a:p>
          <a:p>
            <a:r>
              <a:rPr lang="en-US" b="1" dirty="0" smtClean="0"/>
              <a:t>punch-drunk primaries, more segments of juicy hues set against deep, inky tones.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DEC1-6C66-4C6C-A7A3-A46235A54C47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Коллекция</a:t>
            </a:r>
            <a:r>
              <a:rPr lang="ru-RU" baseline="0" dirty="0" smtClean="0"/>
              <a:t> </a:t>
            </a:r>
            <a:r>
              <a:rPr lang="en-US" baseline="0" dirty="0" err="1" smtClean="0"/>
              <a:t>Akina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490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Коллекция </a:t>
            </a:r>
            <a:r>
              <a:rPr lang="en-US" dirty="0" err="1" smtClean="0"/>
              <a:t>Mankai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198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Коллекция </a:t>
            </a:r>
            <a:r>
              <a:rPr lang="en-US" dirty="0" smtClean="0"/>
              <a:t>Oxygen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858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Коллекция</a:t>
            </a:r>
            <a:r>
              <a:rPr lang="ru-RU" baseline="0" dirty="0" smtClean="0"/>
              <a:t> </a:t>
            </a:r>
            <a:r>
              <a:rPr lang="en-US" baseline="0" dirty="0" err="1" smtClean="0"/>
              <a:t>Kharat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3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Планируемое </a:t>
            </a:r>
            <a:r>
              <a:rPr lang="ru-RU" dirty="0" err="1" smtClean="0"/>
              <a:t>Арт</a:t>
            </a:r>
            <a:r>
              <a:rPr lang="ru-RU" baseline="0" dirty="0" smtClean="0"/>
              <a:t> пространство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Семейный дом</a:t>
            </a:r>
            <a:r>
              <a:rPr lang="ru-RU" baseline="0" dirty="0" smtClean="0"/>
              <a:t> семьи </a:t>
            </a:r>
            <a:r>
              <a:rPr lang="ru-RU" baseline="0" dirty="0" err="1" smtClean="0"/>
              <a:t>Мазюрель</a:t>
            </a:r>
            <a:r>
              <a:rPr lang="ru-RU" baseline="0" dirty="0" smtClean="0"/>
              <a:t>, находится недалеко от фабрики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Здесь представлены бренды, которые выпускает фабрика </a:t>
            </a:r>
            <a:r>
              <a:rPr lang="en-US" dirty="0" smtClean="0"/>
              <a:t>Masureel Edition:</a:t>
            </a:r>
            <a:endParaRPr lang="ru-RU" dirty="0" smtClean="0"/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Khroma</a:t>
            </a:r>
            <a:r>
              <a:rPr lang="en-US" baseline="0" dirty="0" smtClean="0"/>
              <a:t>, </a:t>
            </a:r>
            <a:r>
              <a:rPr lang="ru-RU" baseline="0" dirty="0" smtClean="0"/>
              <a:t>которая с этого года подразделяется на 2 </a:t>
            </a:r>
            <a:r>
              <a:rPr lang="ru-RU" baseline="0" dirty="0" err="1" smtClean="0"/>
              <a:t>подбренда</a:t>
            </a:r>
            <a:r>
              <a:rPr lang="ru-RU" baseline="0" dirty="0" smtClean="0"/>
              <a:t> – </a:t>
            </a:r>
            <a:r>
              <a:rPr lang="ru-RU" baseline="0" dirty="0" err="1" smtClean="0"/>
              <a:t>Крома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Премиум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Зум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Крома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Зум</a:t>
            </a:r>
            <a:r>
              <a:rPr lang="ru-RU" baseline="0" dirty="0" smtClean="0"/>
              <a:t> стал «младшим братом» основной марки с уровнем цен на 40% дешевле.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Guy Masureel – </a:t>
            </a:r>
            <a:r>
              <a:rPr lang="ru-RU" baseline="0" dirty="0" smtClean="0"/>
              <a:t>воплощение настоящей роскоши, уникальный продукт для самых изысканных домов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Khlara</a:t>
            </a:r>
            <a:r>
              <a:rPr lang="en-US" baseline="0" dirty="0" smtClean="0"/>
              <a:t> – </a:t>
            </a:r>
            <a:r>
              <a:rPr lang="ru-RU" baseline="0" dirty="0" smtClean="0"/>
              <a:t>приятное коммерческое предложение для проектов, ведь ширина обоев составляет 1,06 м</a:t>
            </a:r>
          </a:p>
          <a:p>
            <a:pPr marL="228600" indent="-228600">
              <a:buNone/>
            </a:pPr>
            <a:endParaRPr lang="ru-RU" baseline="0" dirty="0" smtClean="0"/>
          </a:p>
          <a:p>
            <a:pPr marL="228600" indent="-228600">
              <a:buNone/>
            </a:pPr>
            <a:r>
              <a:rPr lang="ru-RU" baseline="0" dirty="0" smtClean="0"/>
              <a:t>Таким образом, компания старается заполнить все ниши рынка и найти свою аудиторию в каждом из сегментов.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Панно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Итак, в каждой коллекции, выпускаемой фабрикой </a:t>
            </a:r>
            <a:r>
              <a:rPr lang="ru-RU" dirty="0" err="1" smtClean="0"/>
              <a:t>Мазурель</a:t>
            </a:r>
            <a:r>
              <a:rPr lang="ru-RU" dirty="0" smtClean="0"/>
              <a:t>, находят свое отражение 3 компонента: искусство,</a:t>
            </a:r>
            <a:r>
              <a:rPr lang="ru-RU" baseline="0" dirty="0" smtClean="0"/>
              <a:t> история и техничное производство. </a:t>
            </a:r>
          </a:p>
          <a:p>
            <a:r>
              <a:rPr lang="ru-RU" baseline="0" dirty="0" smtClean="0"/>
              <a:t>Главным девизом компании является – «Только страсть приведет тебя к вершинам». Именно эти слова двигают команду </a:t>
            </a:r>
            <a:r>
              <a:rPr lang="en-US" baseline="0" dirty="0" err="1" smtClean="0"/>
              <a:t>Masureel</a:t>
            </a:r>
            <a:r>
              <a:rPr lang="en-US" baseline="0" dirty="0" smtClean="0"/>
              <a:t> </a:t>
            </a:r>
            <a:r>
              <a:rPr lang="ru-RU" baseline="0" dirty="0" smtClean="0"/>
              <a:t>к развитию, и в качестве результата этого мы можем видеть широкую популярности бренда по всему миру – в более чем 70 странах.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D5284-0CD7-4AEE-99DE-7FB2AF11EFA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3.jpe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2458616" cy="24048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L:\Vicky\powerpoints\powerpoint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5150" y="-214313"/>
            <a:ext cx="9720263" cy="72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gion1.region6\Desktop\Khroma для новых презентаций\masureel-1565086597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890" y="0"/>
            <a:ext cx="82755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0"/>
            <a:ext cx="2674962" cy="723331"/>
          </a:xfrm>
          <a:prstGeom prst="rect">
            <a:avLst/>
          </a:prstGeom>
        </p:spPr>
      </p:pic>
      <p:pic>
        <p:nvPicPr>
          <p:cNvPr id="3074" name="Picture 2" descr="C:\Users\User\Desktop\ВЕБИНАРЫ\ФОТО\IMG_5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4218"/>
            <a:ext cx="4896544" cy="65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789040"/>
            <a:ext cx="3970784" cy="23371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ВЕБИНАРЫ\ФОТО\IMG_5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6" y="747250"/>
            <a:ext cx="8872313" cy="59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46891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gion1.region6\Desktop\Khroma для новых презентаций\masureel-1565086609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09" y="0"/>
            <a:ext cx="82663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378496" cy="13247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region1.region6\Desktop\ОБУЧАЮЩИЕ ПРЕЗЕНТАЦИИ\KHROMA\Фото Khroma\IMG_3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0273"/>
            <a:ext cx="8911305" cy="6059088"/>
          </a:xfrm>
          <a:prstGeom prst="rect">
            <a:avLst/>
          </a:prstGeom>
          <a:noFill/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34059" y="0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594520" cy="19728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region1.region6\Desktop\ОБУЧАЮЩИЕ ПРЕЗЕНТАЦИИ\KHROMA\Фото Khroma\20150528_164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5" y="908719"/>
            <a:ext cx="9066714" cy="5428375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14247" y="32405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sz="half" idx="1"/>
          </p:nvPr>
        </p:nvSpPr>
        <p:spPr>
          <a:xfrm>
            <a:off x="601216" y="411867"/>
            <a:ext cx="4474840" cy="5465405"/>
          </a:xfrm>
        </p:spPr>
        <p:txBody>
          <a:bodyPr/>
          <a:lstStyle/>
          <a:p>
            <a:pPr>
              <a:buNone/>
            </a:pPr>
            <a:r>
              <a:rPr lang="nl-BE" dirty="0" smtClean="0">
                <a:solidFill>
                  <a:schemeClr val="bg1"/>
                </a:solidFill>
              </a:rPr>
              <a:t/>
            </a:r>
            <a:br>
              <a:rPr lang="nl-BE" dirty="0" smtClean="0">
                <a:solidFill>
                  <a:schemeClr val="bg1"/>
                </a:solidFill>
              </a:rPr>
            </a:br>
            <a:endParaRPr lang="nl-BE" sz="20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0" y="404664"/>
            <a:ext cx="932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F7F7F"/>
                </a:solidFill>
              </a:rPr>
              <a:t> </a:t>
            </a:r>
            <a:endParaRPr lang="nl-BE" sz="2000" dirty="0" smtClean="0">
              <a:solidFill>
                <a:schemeClr val="bg1"/>
              </a:solidFill>
            </a:endParaRPr>
          </a:p>
        </p:txBody>
      </p:sp>
      <p:pic>
        <p:nvPicPr>
          <p:cNvPr id="10" name="Afbeelding 9" descr="logokhlara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3568" y="5589240"/>
            <a:ext cx="2594119" cy="86409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067944" y="548680"/>
            <a:ext cx="39604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nl-B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Lux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родукция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высокого класса, вдохновение для создания которой черпается в истории и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культуре.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Т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олько текстильные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настенные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покрытия.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nl-BE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nl-BE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Premium </a:t>
            </a:r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о-настоящему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стильный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продукт,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оптимальная цена для высокого уровня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технологичности. 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Флизелиновые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настенные покрытия.</a:t>
            </a:r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 </a:t>
            </a:r>
            <a:r>
              <a:rPr lang="nl-BE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Zoom </a:t>
            </a:r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С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овременный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продукт с идеальным соотношением цены и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качества. 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Флизелиновые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настенные покрытия.</a:t>
            </a:r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endParaRPr lang="nl-BE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</a:pPr>
            <a:r>
              <a:rPr lang="nl-BE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Оптимальное предложение для архитекторов и крупных проектов: ширина обоев 1,06 м</a:t>
            </a:r>
            <a:endParaRPr lang="nl-BE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37187" y="41373"/>
            <a:ext cx="2674962" cy="723331"/>
          </a:xfrm>
          <a:prstGeom prst="rect">
            <a:avLst/>
          </a:prstGeom>
        </p:spPr>
      </p:pic>
      <p:pic>
        <p:nvPicPr>
          <p:cNvPr id="2050" name="Picture 2" descr="C:\Users\User\Desktop\ВЕБИНАРЫ\logos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7" r="22401"/>
          <a:stretch/>
        </p:blipFill>
        <p:spPr bwMode="auto">
          <a:xfrm>
            <a:off x="827584" y="2348880"/>
            <a:ext cx="2099096" cy="7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ЕБИНАРЫ\logos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r="24882"/>
          <a:stretch/>
        </p:blipFill>
        <p:spPr bwMode="auto">
          <a:xfrm>
            <a:off x="971600" y="3933056"/>
            <a:ext cx="1903889" cy="77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ЕБИНАРЫ\logos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r="7109"/>
          <a:stretch/>
        </p:blipFill>
        <p:spPr bwMode="auto">
          <a:xfrm>
            <a:off x="395536" y="692696"/>
            <a:ext cx="3355402" cy="7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0681" y="0"/>
            <a:ext cx="302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Виды продукции</a:t>
            </a:r>
            <a:endParaRPr lang="nl-BE" sz="25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1124744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Рулонные обои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199871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Панно</a:t>
            </a:r>
          </a:p>
        </p:txBody>
      </p:sp>
      <p:pic>
        <p:nvPicPr>
          <p:cNvPr id="13" name="Рисунок 12" descr="Akina-DGAKI50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364855" y="2924944"/>
            <a:ext cx="1951561" cy="2880320"/>
          </a:xfrm>
          <a:prstGeom prst="rect">
            <a:avLst/>
          </a:prstGeom>
        </p:spPr>
      </p:pic>
      <p:pic>
        <p:nvPicPr>
          <p:cNvPr id="5122" name="Picture 2" descr="C:\Users\region1.region6\Desktop\ОБУЧАЮЩИЕ ПРЕЗЕНТАЦИИ\KHROMA\АРТИКУЛЫ Khroma\Bruggia-BRU805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66487" y="2406846"/>
            <a:ext cx="4652438" cy="3528393"/>
          </a:xfrm>
          <a:prstGeom prst="rect">
            <a:avLst/>
          </a:prstGeom>
          <a:noFill/>
        </p:spPr>
      </p:pic>
      <p:pic>
        <p:nvPicPr>
          <p:cNvPr id="5123" name="Picture 3" descr="C:\Users\region1.region6\Desktop\ОБУЧАЮЩИЕ ПРЕЗЕНТАЦИИ\KHROMA\АРТИКУЛЫ Khroma\Bruggia-BRU602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7260" y="620688"/>
            <a:ext cx="4039235" cy="6054528"/>
          </a:xfrm>
          <a:prstGeom prst="rect">
            <a:avLst/>
          </a:prstGeom>
          <a:noFill/>
        </p:spPr>
      </p:pic>
      <p:pic>
        <p:nvPicPr>
          <p:cNvPr id="8" name="Afbeelding 3"/>
          <p:cNvPicPr>
            <a:picLocks noChangeAspect="1"/>
          </p:cNvPicPr>
          <p:nvPr/>
        </p:nvPicPr>
        <p:blipFill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1"/>
            <a:ext cx="2674962" cy="620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6778" y="168869"/>
            <a:ext cx="248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Метражные текстильные обои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196" name="Picture 4" descr="C:\Users\region1.region6\Desktop\ОБУЧАЮЩИЕ ПРЕЗЕНТАЦИИ\KHROMA\АРТИКУЛЫ Khroma\Rebecca-REB203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02814" y="3065738"/>
            <a:ext cx="2948414" cy="4395018"/>
          </a:xfrm>
          <a:prstGeom prst="rect">
            <a:avLst/>
          </a:prstGeom>
          <a:noFill/>
        </p:spPr>
      </p:pic>
      <p:pic>
        <p:nvPicPr>
          <p:cNvPr id="7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0"/>
            <a:ext cx="2674962" cy="723331"/>
          </a:xfrm>
          <a:prstGeom prst="rect">
            <a:avLst/>
          </a:prstGeom>
        </p:spPr>
      </p:pic>
      <p:pic>
        <p:nvPicPr>
          <p:cNvPr id="1026" name="Picture 2" descr="C:\Users\region1.region6\Desktop\heimetextil 2019\Khroma\20190110_173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620688"/>
            <a:ext cx="3898449" cy="6122718"/>
          </a:xfrm>
          <a:prstGeom prst="rect">
            <a:avLst/>
          </a:prstGeom>
          <a:noFill/>
        </p:spPr>
      </p:pic>
      <p:pic>
        <p:nvPicPr>
          <p:cNvPr id="1027" name="Picture 3" descr="C:\Users\region1.region6\Desktop\ДИМЕ\картинки\20190801_1458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59696"/>
            <a:ext cx="4392488" cy="2632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188640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Панно</a:t>
            </a:r>
          </a:p>
        </p:txBody>
      </p:sp>
      <p:pic>
        <p:nvPicPr>
          <p:cNvPr id="7170" name="Picture 2" descr="C:\Users\region1.region6\Desktop\ОБУЧАЮЩИЕ ПРЕЗЕНТАЦИИ\KHROMA\АРТИКУЛЫ Khroma\Helium-DGIUM10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40310"/>
            <a:ext cx="8784976" cy="5854052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0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RESENTATIE\iPad\Foto's\Beelden Firma\beeld-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658" y="756610"/>
            <a:ext cx="9079544" cy="5984758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139576" y="156417"/>
            <a:ext cx="48516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Фабрика </a:t>
            </a:r>
            <a:r>
              <a:rPr lang="nl-BE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Masureel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Edition</a:t>
            </a:r>
            <a:r>
              <a:rPr lang="nl-BE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endParaRPr lang="nl-BE" sz="25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33279"/>
            <a:ext cx="2674962" cy="7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93" y="836711"/>
            <a:ext cx="8892356" cy="579844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2401" y="292586"/>
            <a:ext cx="5427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Ценности компании </a:t>
            </a:r>
            <a:r>
              <a:rPr lang="nl-BE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Masuree</a:t>
            </a: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l</a:t>
            </a:r>
            <a:endParaRPr lang="nl-BE" sz="25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2018" y="0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539552" y="908720"/>
            <a:ext cx="8208912" cy="576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07504" y="44624"/>
            <a:ext cx="4680520" cy="8612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главные акценты фабрики </a:t>
            </a:r>
            <a:r>
              <a:rPr kumimoji="0" lang="en-US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Masureel</a:t>
            </a:r>
            <a:endParaRPr kumimoji="0" lang="nl-BE" sz="2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41867" y="16453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42461" y="690710"/>
            <a:ext cx="7957392" cy="5840919"/>
            <a:chOff x="76524" y="620688"/>
            <a:chExt cx="9067476" cy="599127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76524" y="620688"/>
              <a:ext cx="9067476" cy="5991270"/>
              <a:chOff x="76524" y="620688"/>
              <a:chExt cx="9067476" cy="5991270"/>
            </a:xfrm>
          </p:grpSpPr>
          <p:pic>
            <p:nvPicPr>
              <p:cNvPr id="3" name="Tijdelijke aanduiding voor inhoud 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94"/>
              <a:stretch>
                <a:fillRect/>
              </a:stretch>
            </p:blipFill>
            <p:spPr>
              <a:xfrm>
                <a:off x="290296" y="847049"/>
                <a:ext cx="8602185" cy="5764909"/>
              </a:xfrm>
              <a:prstGeom prst="rect">
                <a:avLst/>
              </a:prstGeom>
            </p:spPr>
          </p:pic>
          <p:sp useBgFill="1">
            <p:nvSpPr>
              <p:cNvPr id="4" name="Прямоугольник 3"/>
              <p:cNvSpPr/>
              <p:nvPr/>
            </p:nvSpPr>
            <p:spPr>
              <a:xfrm>
                <a:off x="76524" y="620688"/>
                <a:ext cx="4897494" cy="8640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 useBgFill="1">
            <p:nvSpPr>
              <p:cNvPr id="5" name="Прямоугольник 4"/>
              <p:cNvSpPr/>
              <p:nvPr/>
            </p:nvSpPr>
            <p:spPr>
              <a:xfrm>
                <a:off x="7884368" y="5085184"/>
                <a:ext cx="1259632" cy="86409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" name="Afbeelding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886" y="1988840"/>
              <a:ext cx="2513533" cy="3312368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03706" y="4221088"/>
              <a:ext cx="2188774" cy="1833248"/>
            </a:xfrm>
            <a:prstGeom prst="rect">
              <a:avLst/>
            </a:prstGeom>
          </p:spPr>
        </p:pic>
      </p:grpSp>
      <p:sp>
        <p:nvSpPr>
          <p:cNvPr id="2" name="Tekstvak 4"/>
          <p:cNvSpPr txBox="1"/>
          <p:nvPr/>
        </p:nvSpPr>
        <p:spPr>
          <a:xfrm>
            <a:off x="315434" y="88584"/>
            <a:ext cx="13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Цвет</a:t>
            </a:r>
            <a:endParaRPr lang="nl-BE" sz="25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43" name="Picture 3" descr="\\files\Share\Общая\!!!Фотографии коллекций\Обои\Khroma\Oxygen\Oxygen-OXYSPHERE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088" y="188640"/>
            <a:ext cx="4724176" cy="6502102"/>
          </a:xfrm>
          <a:prstGeom prst="rect">
            <a:avLst/>
          </a:prstGeom>
          <a:noFill/>
        </p:spPr>
      </p:pic>
      <p:pic>
        <p:nvPicPr>
          <p:cNvPr id="11" name="Afbeelding 3"/>
          <p:cNvPicPr>
            <a:picLocks noChangeAspect="1"/>
          </p:cNvPicPr>
          <p:nvPr/>
        </p:nvPicPr>
        <p:blipFill rotWithShape="1">
          <a:blip r:embed="rId7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77220" y="88584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5024"/>
            <a:ext cx="1810544" cy="24811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Ампир-Декор\Бельгия Khroma\IMG_3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3331"/>
            <a:ext cx="8987817" cy="6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300192" y="0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52400" y="292586"/>
            <a:ext cx="932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endParaRPr lang="nl-BE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logist3\Desktop\New folder\CREATION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4086424" cy="2771181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534139" y="16576"/>
            <a:ext cx="2541859" cy="687339"/>
          </a:xfrm>
          <a:prstGeom prst="rect">
            <a:avLst/>
          </a:prstGeom>
        </p:spPr>
      </p:pic>
      <p:pic>
        <p:nvPicPr>
          <p:cNvPr id="4098" name="Picture 2" descr="C:\Users\region1.region6\Desktop\Khroma для новых презентаций\masureel-15650865822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32656"/>
            <a:ext cx="4680520" cy="6336704"/>
          </a:xfrm>
          <a:prstGeom prst="rect">
            <a:avLst/>
          </a:prstGeom>
          <a:noFill/>
        </p:spPr>
      </p:pic>
      <p:pic>
        <p:nvPicPr>
          <p:cNvPr id="6" name="Picture 2" descr="C:\Users\region1.region6\Desktop\Khroma для новых презентаций\masureel-1565086663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48680"/>
            <a:ext cx="3960440" cy="328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/>
          <p:nvPr/>
        </p:nvSpPr>
        <p:spPr>
          <a:xfrm>
            <a:off x="121938" y="112737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Фактура</a:t>
            </a:r>
            <a:endParaRPr lang="nl-BE" sz="25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Рисунок 4" descr="Toccata-TOC203_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707904" y="2396781"/>
            <a:ext cx="3538498" cy="4269646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/>
        </p:spPr>
      </p:pic>
      <p:pic>
        <p:nvPicPr>
          <p:cNvPr id="9219" name="Picture 3" descr="C:\Users\region1.region6\Desktop\ОБУЧАЮЩИЕ ПРЕЗЕНТАЦИИ\KHROMA\АРТИКУЛЫ Khroma\Louisa-LOU401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3456384" cy="5949280"/>
          </a:xfrm>
          <a:prstGeom prst="rect">
            <a:avLst/>
          </a:prstGeom>
          <a:noFill/>
        </p:spPr>
      </p:pic>
      <p:pic>
        <p:nvPicPr>
          <p:cNvPr id="9220" name="Picture 4" descr="C:\Users\region1.region6\Desktop\ОБУЧАЮЩИЕ ПРЕЗЕНТАЦИИ\KHROMA\АРТИКУЛЫ Khroma\Bruggia-BRU302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705149"/>
            <a:ext cx="2952328" cy="4506763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372200" y="1"/>
            <a:ext cx="2530946" cy="68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954560" cy="26208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C:\Users\Region1\Desktop\По командировкам\Бельгия Khroma - копия\20150528_12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160" y="748840"/>
            <a:ext cx="8784976" cy="599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25509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/>
          <p:nvPr/>
        </p:nvSpPr>
        <p:spPr>
          <a:xfrm>
            <a:off x="179512" y="18864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Дизайн</a:t>
            </a:r>
          </a:p>
        </p:txBody>
      </p:sp>
      <p:pic>
        <p:nvPicPr>
          <p:cNvPr id="3" name="Рисунок 2" descr="Akina-AKI60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779912" y="450250"/>
            <a:ext cx="2520280" cy="3923841"/>
          </a:xfrm>
          <a:prstGeom prst="rect">
            <a:avLst/>
          </a:prstGeom>
        </p:spPr>
      </p:pic>
      <p:pic>
        <p:nvPicPr>
          <p:cNvPr id="4" name="Рисунок 3" descr="Akina-DGAKI506-Kasumi-Cobalt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763688" y="332656"/>
            <a:ext cx="1981991" cy="2376264"/>
          </a:xfrm>
          <a:prstGeom prst="rect">
            <a:avLst/>
          </a:prstGeom>
        </p:spPr>
      </p:pic>
      <p:pic>
        <p:nvPicPr>
          <p:cNvPr id="5" name="Рисунок 4" descr="Akina-AKI20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79512" y="4221088"/>
            <a:ext cx="2040854" cy="2463100"/>
          </a:xfrm>
          <a:prstGeom prst="rect">
            <a:avLst/>
          </a:prstGeom>
        </p:spPr>
      </p:pic>
      <p:pic>
        <p:nvPicPr>
          <p:cNvPr id="6" name="Рисунок 5" descr="Mankai-MAN701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2267744" y="2780928"/>
            <a:ext cx="888146" cy="2376264"/>
          </a:xfrm>
          <a:prstGeom prst="rect">
            <a:avLst/>
          </a:prstGeom>
        </p:spPr>
      </p:pic>
      <p:pic>
        <p:nvPicPr>
          <p:cNvPr id="12290" name="Picture 2" descr="\\files\Share\Общая\!!!Фотографии коллекций\Обои\Khroma\Gatsby\Gatsby-GAT1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780928"/>
            <a:ext cx="3227216" cy="3894916"/>
          </a:xfrm>
          <a:prstGeom prst="rect">
            <a:avLst/>
          </a:prstGeom>
          <a:noFill/>
        </p:spPr>
      </p:pic>
      <p:pic>
        <p:nvPicPr>
          <p:cNvPr id="12292" name="Picture 4" descr="\\files\Share\Общая\!!!Фотографии коллекций\Обои\Khroma\Helium\Helium-IUM1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765" y="3681028"/>
            <a:ext cx="2446215" cy="2952328"/>
          </a:xfrm>
          <a:prstGeom prst="rect">
            <a:avLst/>
          </a:prstGeom>
          <a:noFill/>
        </p:spPr>
      </p:pic>
      <p:pic>
        <p:nvPicPr>
          <p:cNvPr id="12294" name="Picture 6" descr="\\files\Share\Общая\!!!Фотографии коллекций\Обои\Khroma\Oxygen\Oxygen-OXY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78657" y="748840"/>
            <a:ext cx="2321323" cy="2801596"/>
          </a:xfrm>
          <a:prstGeom prst="rect">
            <a:avLst/>
          </a:prstGeom>
          <a:noFill/>
        </p:spPr>
      </p:pic>
      <p:pic>
        <p:nvPicPr>
          <p:cNvPr id="12295" name="Picture 7" descr="\\files\Share\Общая\!!!Фотографии коллекций\Обои\Khroma\Oxygen\Oxygen-OXY1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556792"/>
            <a:ext cx="2042170" cy="2464688"/>
          </a:xfrm>
          <a:prstGeom prst="rect">
            <a:avLst/>
          </a:prstGeom>
          <a:noFill/>
        </p:spPr>
      </p:pic>
      <p:pic>
        <p:nvPicPr>
          <p:cNvPr id="12297" name="Picture 9" descr="\\files\Share\Общая\!!!Фотографии коллекций\Обои\Khroma\Kurioza\Kurioza-KUR0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077072"/>
            <a:ext cx="2592288" cy="2613670"/>
          </a:xfrm>
          <a:prstGeom prst="rect">
            <a:avLst/>
          </a:prstGeom>
          <a:noFill/>
        </p:spPr>
      </p:pic>
      <p:pic>
        <p:nvPicPr>
          <p:cNvPr id="12" name="Afbeelding 3"/>
          <p:cNvPicPr>
            <a:picLocks noChangeAspect="1"/>
          </p:cNvPicPr>
          <p:nvPr/>
        </p:nvPicPr>
        <p:blipFill rotWithShape="1">
          <a:blip r:embed="rId1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25509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09120"/>
            <a:ext cx="2952328" cy="130100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Все рисунки и дизайны прорабатываются вручную до запуска процесса производства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123" name="Picture 3" descr="C:\Users\region1.region6\Desktop\Khroma для новых презентаций\masureel-1565086648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888432" cy="3240360"/>
          </a:xfrm>
          <a:prstGeom prst="rect">
            <a:avLst/>
          </a:prstGeom>
          <a:noFill/>
        </p:spPr>
      </p:pic>
      <p:pic>
        <p:nvPicPr>
          <p:cNvPr id="5124" name="Picture 4" descr="C:\Users\region1.region6\Desktop\Khroma для новых презентаций\masureel--1565086574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8640"/>
            <a:ext cx="5812582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098576" cy="35569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Бельгия фото с телефона\20150528_12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48840"/>
            <a:ext cx="4192543" cy="599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region1.region6\Desktop\ОБУЧАЮЩИЕ ПРЕЗЕНТАЦИИ\KHROMA\Фото Khroma\IMG_3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60" y="151699"/>
            <a:ext cx="4472640" cy="6589669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5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25509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gion1.region6\Desktop\ОБУЧАЮЩИЕ ПРЕЗЕНТАЦИИ\KHROMA\Фото Khroma\foto-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/>
          <p:nvPr/>
        </p:nvSpPr>
        <p:spPr>
          <a:xfrm>
            <a:off x="143600" y="17486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Технологии</a:t>
            </a:r>
          </a:p>
        </p:txBody>
      </p:sp>
      <p:pic>
        <p:nvPicPr>
          <p:cNvPr id="7" name="Afbeelding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8"/>
          <a:stretch/>
        </p:blipFill>
        <p:spPr>
          <a:xfrm>
            <a:off x="4873410" y="666539"/>
            <a:ext cx="3888577" cy="6016239"/>
          </a:xfrm>
          <a:prstGeom prst="rect">
            <a:avLst/>
          </a:prstGeom>
        </p:spPr>
      </p:pic>
      <p:pic>
        <p:nvPicPr>
          <p:cNvPr id="8" name="Afbeelding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1" y="1056302"/>
            <a:ext cx="4428400" cy="2952267"/>
          </a:xfrm>
          <a:prstGeom prst="rect">
            <a:avLst/>
          </a:prstGeom>
        </p:spPr>
      </p:pic>
      <p:pic>
        <p:nvPicPr>
          <p:cNvPr id="9" name="Afbeelding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151457"/>
            <a:ext cx="4392489" cy="2600306"/>
          </a:xfrm>
          <a:prstGeom prst="rect">
            <a:avLst/>
          </a:prstGeom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37829" y="1797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files\Share\Общая\MASUREEL\Afbeeldin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112" y="548680"/>
            <a:ext cx="8064896" cy="3168352"/>
          </a:xfrm>
          <a:prstGeom prst="rect">
            <a:avLst/>
          </a:prstGeom>
          <a:noFill/>
        </p:spPr>
      </p:pic>
      <p:pic>
        <p:nvPicPr>
          <p:cNvPr id="7171" name="Picture 3" descr="\\files\Share\Общая\MASUREEL\Afbeeldin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52" y="3887758"/>
            <a:ext cx="8136904" cy="2853610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6368" r="12388" b="87463"/>
          <a:stretch/>
        </p:blipFill>
        <p:spPr>
          <a:xfrm>
            <a:off x="6469038" y="0"/>
            <a:ext cx="2674962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/>
          <p:nvPr/>
        </p:nvSpPr>
        <p:spPr>
          <a:xfrm>
            <a:off x="-116649" y="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Соотношение цены и качества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039038" y="3369219"/>
            <a:ext cx="1965011" cy="1491788"/>
            <a:chOff x="3878209" y="3140968"/>
            <a:chExt cx="1845919" cy="1296144"/>
          </a:xfrm>
        </p:grpSpPr>
        <p:sp useBgFill="1">
          <p:nvSpPr>
            <p:cNvPr id="4" name="Прямоугольник 3"/>
            <p:cNvSpPr/>
            <p:nvPr/>
          </p:nvSpPr>
          <p:spPr>
            <a:xfrm>
              <a:off x="3923928" y="3212976"/>
              <a:ext cx="1224136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 useBgFill="1">
          <p:nvSpPr>
            <p:cNvPr id="5" name="Прямоугольник 4"/>
            <p:cNvSpPr/>
            <p:nvPr/>
          </p:nvSpPr>
          <p:spPr>
            <a:xfrm>
              <a:off x="4211960" y="3717032"/>
              <a:ext cx="1224136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 useBgFill="1">
          <p:nvSpPr>
            <p:cNvPr id="6" name="Прямоугольник 5"/>
            <p:cNvSpPr/>
            <p:nvPr/>
          </p:nvSpPr>
          <p:spPr>
            <a:xfrm>
              <a:off x="4499992" y="4221088"/>
              <a:ext cx="1224136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+</a:t>
              </a:r>
              <a:endParaRPr lang="ru-RU" dirty="0"/>
            </a:p>
          </p:txBody>
        </p:sp>
        <p:sp useBgFill="1">
          <p:nvSpPr>
            <p:cNvPr id="8" name="Прямоугольник 7"/>
            <p:cNvSpPr/>
            <p:nvPr/>
          </p:nvSpPr>
          <p:spPr>
            <a:xfrm>
              <a:off x="3878209" y="3140968"/>
              <a:ext cx="45719" cy="216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314" name="Picture 2" descr="C:\Users\region1.region6\Desktop\ОБУЧАЮЩИЕ ПРЕЗЕНТАЦИИ\KHROMA\АРТИКУЛЫ Khroma\Camelia-CAM12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723332"/>
            <a:ext cx="3017274" cy="4225376"/>
          </a:xfrm>
          <a:prstGeom prst="rect">
            <a:avLst/>
          </a:prstGeom>
          <a:noFill/>
        </p:spPr>
      </p:pic>
      <p:pic>
        <p:nvPicPr>
          <p:cNvPr id="13316" name="Picture 4" descr="C:\Users\region1.region6\Desktop\ОБУЧАЮЩИЕ ПРЕЗЕНТАЦИИ\KHROMA\АРТИКУЛЫ Khroma\Victoria-VIC50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3744416" cy="2233257"/>
          </a:xfrm>
          <a:prstGeom prst="rect">
            <a:avLst/>
          </a:prstGeom>
          <a:noFill/>
        </p:spPr>
      </p:pic>
      <p:pic>
        <p:nvPicPr>
          <p:cNvPr id="13317" name="Picture 5" descr="\\files\Share\Общая\!!!Фотографии коллекций\Обои\Guy Masureel\Rebecca\Rebecca-REB604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3933056"/>
            <a:ext cx="3769547" cy="2794311"/>
          </a:xfrm>
          <a:prstGeom prst="rect">
            <a:avLst/>
          </a:prstGeom>
          <a:noFill/>
        </p:spPr>
      </p:pic>
      <p:pic>
        <p:nvPicPr>
          <p:cNvPr id="12" name="Afbeelding 3"/>
          <p:cNvPicPr>
            <a:picLocks noChangeAspect="1"/>
          </p:cNvPicPr>
          <p:nvPr/>
        </p:nvPicPr>
        <p:blipFill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14231" y="0"/>
            <a:ext cx="2674962" cy="723331"/>
          </a:xfrm>
          <a:prstGeom prst="rect">
            <a:avLst/>
          </a:prstGeom>
        </p:spPr>
      </p:pic>
      <p:pic>
        <p:nvPicPr>
          <p:cNvPr id="1026" name="Picture 2" descr="C:\Users\User\Desktop\ВЕБИНАРЫ\logos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3332"/>
            <a:ext cx="3491879" cy="6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4"/>
          <p:cNvSpPr txBox="1"/>
          <p:nvPr/>
        </p:nvSpPr>
        <p:spPr>
          <a:xfrm>
            <a:off x="4355976" y="5013176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Текстильные настенные покрытия класса люкс, технология нить в нить, многослойная печать с эффектом градиента, металлизированные чернила, имитация замши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egion1.region6\Desktop\ОБУЧАЮЩИЕ ПРЕЗЕНТАЦИИ\KHROMA\АРТИКУЛЫ Khroma\Venezia-VENSPHERE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884060" cy="3744416"/>
          </a:xfrm>
          <a:prstGeom prst="rect">
            <a:avLst/>
          </a:prstGeom>
          <a:noFill/>
        </p:spPr>
      </p:pic>
      <p:pic>
        <p:nvPicPr>
          <p:cNvPr id="14339" name="Picture 3" descr="\\files\Share\Общая\!!!Фотографии коллекций\Обои\Khroma\Glasshouse\Glasshouse-GLA40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48680"/>
            <a:ext cx="3813296" cy="619268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2802364" cy="7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6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6368" r="12388" b="87463"/>
          <a:stretch/>
        </p:blipFill>
        <p:spPr>
          <a:xfrm>
            <a:off x="6437705" y="0"/>
            <a:ext cx="2674962" cy="548680"/>
          </a:xfrm>
          <a:prstGeom prst="rect">
            <a:avLst/>
          </a:prstGeom>
        </p:spPr>
      </p:pic>
      <p:sp>
        <p:nvSpPr>
          <p:cNvPr id="6" name="Tekstvak 4"/>
          <p:cNvSpPr txBox="1"/>
          <p:nvPr/>
        </p:nvSpPr>
        <p:spPr>
          <a:xfrm>
            <a:off x="539552" y="5373216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Флизелин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премиум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качества и плотности, многослойная печать,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флок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, металлизированные чернила, 3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D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эффекты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files\Share\Общая\!!!Фотографии коллекций\Обои\Khroma Zoom\Mazurka\Mazurka-MAZSPHERE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83" y="723331"/>
            <a:ext cx="8945713" cy="2273621"/>
          </a:xfrm>
          <a:prstGeom prst="rect">
            <a:avLst/>
          </a:prstGeom>
          <a:noFill/>
        </p:spPr>
      </p:pic>
      <p:pic>
        <p:nvPicPr>
          <p:cNvPr id="15363" name="Picture 3" descr="\\files\Share\Общая\!!!Фотографии коллекций\Обои\Khroma Zoom\Onyx\Onyx-ONY2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281134"/>
            <a:ext cx="2927373" cy="3486881"/>
          </a:xfrm>
          <a:prstGeom prst="rect">
            <a:avLst/>
          </a:prstGeom>
          <a:noFill/>
        </p:spPr>
      </p:pic>
      <p:pic>
        <p:nvPicPr>
          <p:cNvPr id="15367" name="Picture 7" descr="\\files\Share\Общая\!!!Фотографии коллекций\Обои\Khroma Zoom\Kwai\Kwai-KWA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84984"/>
            <a:ext cx="3024336" cy="3384376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5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14231" y="0"/>
            <a:ext cx="2674962" cy="723331"/>
          </a:xfrm>
          <a:prstGeom prst="rect">
            <a:avLst/>
          </a:prstGeom>
        </p:spPr>
      </p:pic>
      <p:pic>
        <p:nvPicPr>
          <p:cNvPr id="7" name="Picture 3" descr="C:\Users\User\Desktop\ВЕБИНАРЫ\logos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r="24882"/>
          <a:stretch/>
        </p:blipFill>
        <p:spPr bwMode="auto">
          <a:xfrm>
            <a:off x="467544" y="3645024"/>
            <a:ext cx="1903889" cy="7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4"/>
          <p:cNvSpPr txBox="1"/>
          <p:nvPr/>
        </p:nvSpPr>
        <p:spPr>
          <a:xfrm>
            <a:off x="179512" y="4653136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Флизелин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премиум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качества средней плотности, современные технологии печати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4"/>
          <p:cNvSpPr txBox="1"/>
          <p:nvPr/>
        </p:nvSpPr>
        <p:spPr>
          <a:xfrm>
            <a:off x="0" y="11663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Простота в использовании</a:t>
            </a:r>
          </a:p>
        </p:txBody>
      </p:sp>
      <p:pic>
        <p:nvPicPr>
          <p:cNvPr id="2050" name="Picture 2" descr="http://www.ruthhaywarddesign.co.uk/wp-content/uploads/2011/11/symbol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6216" y="3645024"/>
            <a:ext cx="2448272" cy="1305417"/>
          </a:xfrm>
          <a:prstGeom prst="rect">
            <a:avLst/>
          </a:prstGeom>
          <a:noFill/>
        </p:spPr>
      </p:pic>
      <p:pic>
        <p:nvPicPr>
          <p:cNvPr id="5" name="Picture 2" descr="http://www.ruthhaywarddesign.co.uk/wp-content/uploads/2011/11/symbol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6216" y="2204864"/>
            <a:ext cx="2468846" cy="1296144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5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42778" y="0"/>
            <a:ext cx="2674962" cy="723331"/>
          </a:xfrm>
          <a:prstGeom prst="rect">
            <a:avLst/>
          </a:prstGeom>
        </p:spPr>
      </p:pic>
      <p:pic>
        <p:nvPicPr>
          <p:cNvPr id="4099" name="Picture 3" descr="C:\Users\region1.region6\Desktop\Khroma для новых презентаций\masureel-15650865095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92696"/>
            <a:ext cx="5652120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files\Share\Общая\MASUREEL\Afbeeldin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71" y="2060848"/>
            <a:ext cx="8937392" cy="4378483"/>
          </a:xfrm>
          <a:prstGeom prst="rect">
            <a:avLst/>
          </a:prstGeom>
          <a:noFill/>
        </p:spPr>
      </p:pic>
      <p:sp>
        <p:nvSpPr>
          <p:cNvPr id="4" name="Tekstvak 4"/>
          <p:cNvSpPr txBox="1"/>
          <p:nvPr/>
        </p:nvSpPr>
        <p:spPr>
          <a:xfrm>
            <a:off x="222671" y="26064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Экология</a:t>
            </a:r>
          </a:p>
        </p:txBody>
      </p:sp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33935" y="0"/>
            <a:ext cx="2674962" cy="72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4725144"/>
            <a:ext cx="98138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2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36913" y="4725144"/>
            <a:ext cx="702839" cy="70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ijdelijke aanduiding voor inhoud 3" descr="logo-kleur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2483768" y="4725145"/>
            <a:ext cx="1355475" cy="716324"/>
          </a:xfrm>
          <a:prstGeom prst="rect">
            <a:avLst/>
          </a:prstGeom>
        </p:spPr>
      </p:pic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620688"/>
            <a:ext cx="4536504" cy="6087949"/>
          </a:xfrm>
          <a:prstGeom prst="rect">
            <a:avLst/>
          </a:prstGeom>
        </p:spPr>
      </p:pic>
      <p:pic>
        <p:nvPicPr>
          <p:cNvPr id="8" name="Afbeelding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980728"/>
            <a:ext cx="3888432" cy="2952328"/>
          </a:xfrm>
          <a:prstGeom prst="rect">
            <a:avLst/>
          </a:prstGeom>
        </p:spPr>
      </p:pic>
      <p:pic>
        <p:nvPicPr>
          <p:cNvPr id="9" name="Afbeelding 3"/>
          <p:cNvPicPr>
            <a:picLocks noChangeAspect="1"/>
          </p:cNvPicPr>
          <p:nvPr/>
        </p:nvPicPr>
        <p:blipFill rotWithShape="1">
          <a:blip r:embed="rId8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08029" y="1"/>
            <a:ext cx="2674962" cy="62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Ампир-Декор\Бельгия Khroma\IMG_3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42" y="587810"/>
            <a:ext cx="8890929" cy="593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46891"/>
            <a:ext cx="2674962" cy="72333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egion1.region6\Desktop\Khroma для новых презентаций\masureel--1565086562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21296"/>
            <a:ext cx="6696744" cy="6283186"/>
          </a:xfrm>
          <a:prstGeom prst="rect">
            <a:avLst/>
          </a:prstGeom>
          <a:noFill/>
        </p:spPr>
      </p:pic>
      <p:sp>
        <p:nvSpPr>
          <p:cNvPr id="3" name="Tekstvak 4"/>
          <p:cNvSpPr txBox="1"/>
          <p:nvPr/>
        </p:nvSpPr>
        <p:spPr>
          <a:xfrm>
            <a:off x="0" y="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region1.region6\Desktop\ОБУЧАЮЩИЕ ПРЕЗЕНТАЦИИ\KHROMA\Фото Khroma\history_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89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;p16"/>
          <p:cNvPicPr preferRelativeResize="0"/>
          <p:nvPr/>
        </p:nvPicPr>
        <p:blipFill rotWithShape="1">
          <a:blip r:embed="rId2" cstate="print">
            <a:alphaModFix/>
          </a:blip>
          <a:srcRect l="5982" t="13015" r="6437"/>
          <a:stretch/>
        </p:blipFill>
        <p:spPr>
          <a:xfrm>
            <a:off x="971600" y="188640"/>
            <a:ext cx="5472608" cy="65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588224" y="0"/>
            <a:ext cx="2423442" cy="673447"/>
          </a:xfrm>
          <a:prstGeom prst="rect">
            <a:avLst/>
          </a:prstGeom>
        </p:spPr>
      </p:pic>
      <p:sp>
        <p:nvSpPr>
          <p:cNvPr id="6" name="Tekstvak 4"/>
          <p:cNvSpPr txBox="1"/>
          <p:nvPr/>
        </p:nvSpPr>
        <p:spPr>
          <a:xfrm>
            <a:off x="6444208" y="616530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5626968" cy="36490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84984"/>
            <a:ext cx="3682752" cy="28411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Google Shape;90;p17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79512" y="764704"/>
            <a:ext cx="8820472" cy="5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33279"/>
            <a:ext cx="2674962" cy="723331"/>
          </a:xfrm>
          <a:prstGeom prst="rect">
            <a:avLst/>
          </a:prstGeom>
        </p:spPr>
      </p:pic>
      <p:sp>
        <p:nvSpPr>
          <p:cNvPr id="6" name="Tekstvak 4"/>
          <p:cNvSpPr txBox="1"/>
          <p:nvPr/>
        </p:nvSpPr>
        <p:spPr>
          <a:xfrm>
            <a:off x="7932" y="81010"/>
            <a:ext cx="3555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7200" y="3716338"/>
            <a:ext cx="1811338" cy="24098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148" name="Picture 2" descr="C:\Users\region1.region6\Desktop\heimetextil 2019\Khroma\20190108_144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82" y="620688"/>
            <a:ext cx="4498318" cy="61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C:\Users\region1.region6\Desktop\heimetextil 2019\Khroma\20190110_143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7"/>
            <a:ext cx="4105275" cy="604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69038" y="46891"/>
            <a:ext cx="2674962" cy="723331"/>
          </a:xfrm>
          <a:prstGeom prst="rect">
            <a:avLst/>
          </a:prstGeom>
        </p:spPr>
      </p:pic>
      <p:sp>
        <p:nvSpPr>
          <p:cNvPr id="7" name="Tekstvak 4"/>
          <p:cNvSpPr txBox="1"/>
          <p:nvPr/>
        </p:nvSpPr>
        <p:spPr>
          <a:xfrm>
            <a:off x="7932" y="8101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eimetextil 2019\Khroma\20190108_144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244209" cy="61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heimetextil 2019\Khroma\20190108_144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35304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5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372200" y="0"/>
            <a:ext cx="2674962" cy="723331"/>
          </a:xfrm>
          <a:prstGeom prst="rect">
            <a:avLst/>
          </a:prstGeom>
        </p:spPr>
      </p:pic>
      <p:sp>
        <p:nvSpPr>
          <p:cNvPr id="6" name="Tekstvak 4"/>
          <p:cNvSpPr txBox="1"/>
          <p:nvPr/>
        </p:nvSpPr>
        <p:spPr>
          <a:xfrm>
            <a:off x="7932" y="8101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gion1.region6\Desktop\heimetextil 2019\Khroma\20190108_144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4115122" cy="6120680"/>
          </a:xfrm>
          <a:prstGeom prst="rect">
            <a:avLst/>
          </a:prstGeom>
          <a:noFill/>
        </p:spPr>
      </p:pic>
      <p:pic>
        <p:nvPicPr>
          <p:cNvPr id="3075" name="Picture 3" descr="C:\Users\region1.region6\Desktop\heimetextil 2019\Khroma\20190108_144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57" y="620688"/>
            <a:ext cx="4512851" cy="6120680"/>
          </a:xfrm>
          <a:prstGeom prst="rect">
            <a:avLst/>
          </a:prstGeom>
          <a:noFill/>
        </p:spPr>
      </p:pic>
      <p:sp>
        <p:nvSpPr>
          <p:cNvPr id="6" name="Tekstvak 4"/>
          <p:cNvSpPr txBox="1"/>
          <p:nvPr/>
        </p:nvSpPr>
        <p:spPr>
          <a:xfrm>
            <a:off x="7932" y="8101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516216" y="1"/>
            <a:ext cx="2530946" cy="6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3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2746648" cy="33452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region1.region6\Desktop\heimetextil 2019\Khroma\20190108_144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6479" y="620688"/>
            <a:ext cx="4176287" cy="6089615"/>
          </a:xfrm>
          <a:prstGeom prst="rect">
            <a:avLst/>
          </a:prstGeom>
          <a:noFill/>
        </p:spPr>
      </p:pic>
      <p:pic>
        <p:nvPicPr>
          <p:cNvPr id="4099" name="Picture 3" descr="C:\Users\region1.region6\Desktop\heimetextil 2019\Khroma\20190108_144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92988"/>
            <a:ext cx="4298818" cy="6148380"/>
          </a:xfrm>
          <a:prstGeom prst="rect">
            <a:avLst/>
          </a:prstGeom>
          <a:noFill/>
        </p:spPr>
      </p:pic>
      <p:pic>
        <p:nvPicPr>
          <p:cNvPr id="7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372200" y="0"/>
            <a:ext cx="2674962" cy="723331"/>
          </a:xfrm>
          <a:prstGeom prst="rect">
            <a:avLst/>
          </a:prstGeom>
        </p:spPr>
      </p:pic>
      <p:sp>
        <p:nvSpPr>
          <p:cNvPr id="8" name="Tekstvak 4"/>
          <p:cNvSpPr txBox="1"/>
          <p:nvPr/>
        </p:nvSpPr>
        <p:spPr>
          <a:xfrm>
            <a:off x="0" y="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64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5024"/>
            <a:ext cx="2458616" cy="24811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region1.region6\Desktop\heimetextil 2019\Khroma\20190108_144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8300" y="692696"/>
            <a:ext cx="4074179" cy="6019133"/>
          </a:xfrm>
          <a:prstGeom prst="rect">
            <a:avLst/>
          </a:prstGeom>
          <a:noFill/>
        </p:spPr>
      </p:pic>
      <p:pic>
        <p:nvPicPr>
          <p:cNvPr id="14338" name="Picture 2" descr="D:\heimetextil 2019\Khroma\20190108_144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9" y="692696"/>
            <a:ext cx="4236895" cy="60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7932" y="8101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377718" y="-7455"/>
            <a:ext cx="2674962" cy="7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gion1.region6\Desktop\heimetextil 2019\Khroma\20190110_145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1126" y="3888111"/>
            <a:ext cx="4792854" cy="2808312"/>
          </a:xfrm>
          <a:prstGeom prst="rect">
            <a:avLst/>
          </a:prstGeom>
          <a:noFill/>
        </p:spPr>
      </p:pic>
      <p:pic>
        <p:nvPicPr>
          <p:cNvPr id="6147" name="Picture 3" descr="C:\Users\region1.region6\Desktop\heimetextil 2019\Khroma\20190108_144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19803"/>
            <a:ext cx="5676889" cy="3193251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012160" y="98995"/>
            <a:ext cx="2674962" cy="72333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932" y="8101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8"/>
            <a:ext cx="2098576" cy="26251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region1.region6\Desktop\heimetextil 2019\Khroma\20190110_173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912" y="724974"/>
            <a:ext cx="3964333" cy="5872378"/>
          </a:xfrm>
          <a:prstGeom prst="rect">
            <a:avLst/>
          </a:prstGeom>
          <a:noFill/>
        </p:spPr>
      </p:pic>
      <p:pic>
        <p:nvPicPr>
          <p:cNvPr id="8195" name="Picture 3" descr="C:\Users\region1.region6\Desktop\heimetextil 2019\Khroma\20190110_173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1436"/>
            <a:ext cx="4104455" cy="6229932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0" y="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Heimtextil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2019</a:t>
            </a:r>
            <a:endParaRPr lang="ru-R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228184" y="1643"/>
            <a:ext cx="2674962" cy="7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79" y="1643"/>
            <a:ext cx="2552824" cy="50891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Проекты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73016"/>
            <a:ext cx="4258816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ВЕБИНАРЫ\ФОТО\IMG_3751-768x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7" y="836712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51352" y="1643"/>
            <a:ext cx="2674962" cy="7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region1.region6\Desktop\ОБУЧАЮЩИЕ ПРЕЗЕНТАЦИИ\KHROMA\Фото Khroma\history_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5626968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3610744" cy="262515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ВЕБИНАРЫ\2-768x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68952" cy="59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51352" y="1643"/>
            <a:ext cx="2674962" cy="72333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9879" y="1643"/>
            <a:ext cx="2552824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mtClean="0">
                <a:latin typeface="Century Gothic" panose="020B0502020202020204" pitchFamily="34" charset="0"/>
              </a:rPr>
              <a:t>Проекты</a:t>
            </a: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7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5338936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65104"/>
            <a:ext cx="2746648" cy="17610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ВЕБИНАРЫ\2017-08-20-PHOTO-00002611-768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658426" cy="614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3"/>
          <p:cNvPicPr>
            <a:picLocks noChangeAspect="1"/>
          </p:cNvPicPr>
          <p:nvPr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702872" y="0"/>
            <a:ext cx="2441128" cy="6601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9879" y="1643"/>
            <a:ext cx="2552824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Century Gothic" panose="020B0502020202020204" pitchFamily="34" charset="0"/>
              </a:rPr>
              <a:t>Проекты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2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ВЕБИНАРЫ\новый-коллаж-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8995"/>
            <a:ext cx="7575593" cy="68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1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egion1.region6\Desktop\Khroma для новых презентаций\masureel-156508643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240"/>
            <a:ext cx="7560840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egion1.region6\Desktop\Khroma для новых презентаций\interiorroom_mira98--1565086793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452828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egion1.region6\Desktop\Khroma для новых презентаций\ampir_decor-1565086883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37" y="260648"/>
            <a:ext cx="8860529" cy="6336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gion1.region6\Desktop\Khroma для новых презентаций\-1565097141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3960440"/>
          </a:xfrm>
          <a:prstGeom prst="rect">
            <a:avLst/>
          </a:prstGeom>
          <a:noFill/>
        </p:spPr>
      </p:pic>
      <p:pic>
        <p:nvPicPr>
          <p:cNvPr id="2051" name="Picture 3" descr="C:\Users\region1.region6\Desktop\Khroma для новых презентаций\ampir_decor--1565086852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48680"/>
            <a:ext cx="460851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gion1.region6\Desktop\Khroma для новых презентаций\ampir_decor-1565097102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5047280" cy="5688632"/>
          </a:xfrm>
          <a:prstGeom prst="rect">
            <a:avLst/>
          </a:prstGeom>
          <a:noFill/>
        </p:spPr>
      </p:pic>
      <p:pic>
        <p:nvPicPr>
          <p:cNvPr id="3075" name="Picture 3" descr="C:\Users\region1.region6\Desktop\Khroma для новых презентаций\ampir_decor-1565097122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44824"/>
            <a:ext cx="3550644" cy="37434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region1.region6\Desktop\Khroma для новых презентаций\ampir_decor--1565097077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32656"/>
            <a:ext cx="8280920" cy="5832648"/>
          </a:xfrm>
          <a:prstGeom prst="rect">
            <a:avLst/>
          </a:prstGeom>
          <a:noFill/>
        </p:spPr>
      </p:pic>
      <p:sp>
        <p:nvSpPr>
          <p:cNvPr id="6" name="Tekstvak 4"/>
          <p:cNvSpPr txBox="1"/>
          <p:nvPr/>
        </p:nvSpPr>
        <p:spPr>
          <a:xfrm>
            <a:off x="251520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г.Санкт Петербург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gion1.region6\Desktop\Khroma для новых презентаций\ampir_decor--1565097077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5"/>
            <a:ext cx="4176464" cy="3128481"/>
          </a:xfrm>
          <a:prstGeom prst="rect">
            <a:avLst/>
          </a:prstGeom>
          <a:noFill/>
        </p:spPr>
      </p:pic>
      <p:pic>
        <p:nvPicPr>
          <p:cNvPr id="6147" name="Picture 3" descr="C:\Users\region1.region6\Desktop\Khroma для новых презентаций\ampir_decor--1565097076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5"/>
            <a:ext cx="4176464" cy="3123605"/>
          </a:xfrm>
          <a:prstGeom prst="rect">
            <a:avLst/>
          </a:prstGeom>
          <a:noFill/>
        </p:spPr>
      </p:pic>
      <p:pic>
        <p:nvPicPr>
          <p:cNvPr id="6148" name="Picture 4" descr="C:\Users\region1.region6\Desktop\Khroma для новых презентаций\ampir_decor--1565097075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176464" cy="3125561"/>
          </a:xfrm>
          <a:prstGeom prst="rect">
            <a:avLst/>
          </a:prstGeom>
          <a:noFill/>
        </p:spPr>
      </p:pic>
      <p:pic>
        <p:nvPicPr>
          <p:cNvPr id="6149" name="Picture 5" descr="C:\Users\region1.region6\Desktop\Khroma для новых презентаций\ampir_decor--1565097074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5"/>
            <a:ext cx="4248472" cy="3146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region1.region6\Desktop\ОБУЧАЮЩИЕ ПРЕЗЕНТАЦИИ\KHROMA\Фото Khroma\history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645024"/>
            <a:ext cx="3672408" cy="86409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51352" y="1643"/>
            <a:ext cx="2674962" cy="723331"/>
          </a:xfrm>
          <a:prstGeom prst="rect">
            <a:avLst/>
          </a:prstGeom>
        </p:spPr>
      </p:pic>
      <p:pic>
        <p:nvPicPr>
          <p:cNvPr id="4098" name="Picture 2" descr="C:\Users\User\Desktop\ВЕБИНАРЫ\ФОТО\IMG_5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79"/>
            <a:ext cx="4107206" cy="61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ЕБИНАРЫ\ФОТО\IMG_5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1188"/>
            <a:ext cx="4107207" cy="616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73016"/>
            <a:ext cx="2314600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ВЕБИНАРЫ\ФОТО\IMG_5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973"/>
            <a:ext cx="9126314" cy="608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3"/>
          <p:cNvPicPr>
            <a:picLocks noChangeAspect="1"/>
          </p:cNvPicPr>
          <p:nvPr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8" t="4179" r="12388" b="85274"/>
          <a:stretch/>
        </p:blipFill>
        <p:spPr>
          <a:xfrm>
            <a:off x="6451352" y="1643"/>
            <a:ext cx="2674962" cy="7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gion1.region6\Desktop\Khroma для новых презентаций\masureel-1565086634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969" y="0"/>
            <a:ext cx="826633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22645" r="1031" b="-4146"/>
          <a:stretch/>
        </p:blipFill>
        <p:spPr>
          <a:xfrm>
            <a:off x="0" y="1510"/>
            <a:ext cx="9148801" cy="6885478"/>
          </a:xfrm>
          <a:prstGeom prst="rect">
            <a:avLst/>
          </a:prstGeom>
        </p:spPr>
      </p:pic>
      <p:pic>
        <p:nvPicPr>
          <p:cNvPr id="7170" name="Picture 2" descr="C:\Users\region1.region6\Desktop\Khroma для новых презентаций\masureel--1565086271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052736"/>
            <a:ext cx="4896544" cy="4892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5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region1.region6\Desktop\ОБУЧАЮЩИЕ ПРЕЗЕНТАЦИИ\KHROMA\Фото Khroma\history_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814" y="-37089"/>
            <a:ext cx="10619120" cy="6987135"/>
          </a:xfrm>
          <a:prstGeom prst="rect">
            <a:avLst/>
          </a:prstGeom>
        </p:spPr>
      </p:pic>
      <p:pic>
        <p:nvPicPr>
          <p:cNvPr id="5" name="Picture 2" descr="C:\Users\logist3\Desktop\New folder\khroma\IMG_2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4824536" cy="6912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5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gion1.region6\Desktop\Khroma для новых презентаций\masureel-1565086620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321" y="0"/>
            <a:ext cx="82663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889</Words>
  <Application>Microsoft Office PowerPoint</Application>
  <PresentationFormat>Экран (4:3)</PresentationFormat>
  <Paragraphs>117</Paragraphs>
  <Slides>63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 рисунки и дизайны прорабатываются вручную до запуска процесса производства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region1</dc:creator>
  <cp:lastModifiedBy>Вебинар Webinar</cp:lastModifiedBy>
  <cp:revision>306</cp:revision>
  <dcterms:modified xsi:type="dcterms:W3CDTF">2019-08-07T11:23:34Z</dcterms:modified>
</cp:coreProperties>
</file>