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7" roundtripDataSignature="AMtx7miGNm1EvTpf9UUS/jcc1+ZEsuiL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3" name="Google Shape;2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Заявленная степень блеска (кол-во цвета отражаемого от поверхности) по DIN (аналог госта) может отличатся от визуального восприятия.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Так же степень блеска может изменять визуально стену.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Чем матовее краска тем она лучше скрывает неровности стены, но на ней лучше видны пятна.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Более глянцевая краска подчеркнет неровности но на ней не видны пятна.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Компания Софрамап работает во Франции с 1849 года и является третьим национальным производителем Франции.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2001 году было принято решение открыть завод в России совместно с компанией ЛАКОС.</a:t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Для обеспечения комплексного предложения для ПРО сегмента необходимо учитывать все технологические этапы отделочных работ, и давать качественные решения на каждом этапе. Помимо этого необходимо предоставлять «пирог» из продуктов который обеспечит заявленные сроки эксплуатации, условия нанесения и т.д. Профессиональные продукты дают точечные и комплексные решения для ответсвенных работ.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Разводя ассортимент на органорастворимые и водные краски.</a:t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8660522" y="6467432"/>
            <a:ext cx="192360" cy="2540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3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33.jpg"/><Relationship Id="rId9" Type="http://schemas.openxmlformats.org/officeDocument/2006/relationships/image" Target="../media/image35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9.jpg"/><Relationship Id="rId8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6.png"/><Relationship Id="rId6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41.jpg"/><Relationship Id="rId6" Type="http://schemas.openxmlformats.org/officeDocument/2006/relationships/image" Target="../media/image4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Relationship Id="rId4" Type="http://schemas.openxmlformats.org/officeDocument/2006/relationships/image" Target="../media/image5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Relationship Id="rId4" Type="http://schemas.openxmlformats.org/officeDocument/2006/relationships/image" Target="../media/image4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Relationship Id="rId4" Type="http://schemas.openxmlformats.org/officeDocument/2006/relationships/image" Target="../media/image4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Relationship Id="rId4" Type="http://schemas.openxmlformats.org/officeDocument/2006/relationships/image" Target="../media/image47.jpg"/><Relationship Id="rId5" Type="http://schemas.openxmlformats.org/officeDocument/2006/relationships/image" Target="../media/image4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-presentation-Mallers.jpg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928794" y="1000108"/>
            <a:ext cx="52149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История создания бренда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mail.rambler.ru/m/folder/INBOX/22091.2/raw/id/" id="211" name="Google Shape;21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mail.rambler.ru/m/folder/INBOX/22091.2/raw/id/" id="212" name="Google Shape;21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388" y="881063"/>
            <a:ext cx="5991225" cy="50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0" y="784225"/>
            <a:ext cx="7048500" cy="52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548680"/>
            <a:ext cx="5252690" cy="5829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1700808"/>
            <a:ext cx="3744416" cy="468818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1259632" y="764704"/>
            <a:ext cx="6911975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Что случилось?</a:t>
            </a:r>
            <a:endParaRPr b="1"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/>
        </p:nvSpPr>
        <p:spPr>
          <a:xfrm>
            <a:off x="159334" y="12794"/>
            <a:ext cx="6911975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ПИГМЕНТИРОВАННЫЕ ГРУНТЫ</a:t>
            </a:r>
            <a:endParaRPr/>
          </a:p>
        </p:txBody>
      </p:sp>
      <p:pic>
        <p:nvPicPr>
          <p:cNvPr descr="http://kursremonta.ru/wp-content/uploads/gruntovka-sten-pered-poklejjkojj-oboev-video.jpeg" id="235" name="Google Shape;2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807" y="659021"/>
            <a:ext cx="2736304" cy="2023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.ampir.ru/upload/iblock/d61/d6178e3418b14c3158786cbc920262ec.jpg?161705160618369" id="236" name="Google Shape;23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70" y="2814573"/>
            <a:ext cx="3147778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1880" y="794486"/>
            <a:ext cx="1368152" cy="191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5309" y="814629"/>
            <a:ext cx="1369106" cy="189134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/>
        </p:nvSpPr>
        <p:spPr>
          <a:xfrm>
            <a:off x="4608863" y="505132"/>
            <a:ext cx="34195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ВЫРАВНИВАНИЕ КОНТРАСТА ОСНОВАНИЯ </a:t>
            </a:r>
            <a:endParaRPr b="1" sz="1400" u="sng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4755428" y="3038381"/>
            <a:ext cx="34559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5432992" y="2306742"/>
            <a:ext cx="864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База А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4078491" y="2306742"/>
            <a:ext cx="864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База С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5169914" y="3025830"/>
            <a:ext cx="2627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УМЕНЬШЕНИЕ СТОИМОСТИ М2</a:t>
            </a:r>
            <a:endParaRPr b="1" sz="1400" u="sng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4323696" y="4304653"/>
            <a:ext cx="4319452" cy="369332"/>
          </a:xfrm>
          <a:prstGeom prst="rect">
            <a:avLst/>
          </a:prstGeom>
          <a:blipFill rotWithShape="1">
            <a:blip r:embed="rId7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4395134" y="4304653"/>
            <a:ext cx="3744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Основание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323696" y="3999576"/>
            <a:ext cx="4319452" cy="283715"/>
          </a:xfrm>
          <a:prstGeom prst="rect">
            <a:avLst/>
          </a:prstGeom>
          <a:solidFill>
            <a:srgbClr val="FFFF00">
              <a:alpha val="18823"/>
            </a:srgbClr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4335697" y="3986938"/>
            <a:ext cx="3744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Пигментированный Грунт     150руб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4323696" y="3355388"/>
            <a:ext cx="4319452" cy="325986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4323696" y="3681374"/>
            <a:ext cx="4303096" cy="305564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4323696" y="3666294"/>
            <a:ext cx="3784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КРАСКА 1-й слой база С         450руб 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4323696" y="3366966"/>
            <a:ext cx="3744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КРАСКА 2-й слой база С         450руб</a:t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3203848" y="5062037"/>
            <a:ext cx="58720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ПРЕДОТВРАЩЕНИЕ ЗАКИПАНИЯ КРАСКИ ПРИ БЕЗВОЗДУШНОЙ ОКРАСКЕ</a:t>
            </a:r>
            <a:endParaRPr b="1" sz="1400" u="sng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4510539" y="4673984"/>
            <a:ext cx="3784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КРАСКА 1-й слой база А         170-200 руб </a:t>
            </a:r>
            <a:endParaRPr b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7006" y="5394748"/>
            <a:ext cx="2439130" cy="133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41526" y="5439121"/>
            <a:ext cx="2410856" cy="124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>
            <p:ph idx="1" type="body"/>
          </p:nvPr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47398" y="821811"/>
            <a:ext cx="2204984" cy="187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/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3600"/>
              <a:t>Закипание краски – основные причины</a:t>
            </a:r>
            <a:endParaRPr sz="3600"/>
          </a:p>
        </p:txBody>
      </p:sp>
      <p:pic>
        <p:nvPicPr>
          <p:cNvPr id="262" name="Google Shape;2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492896"/>
            <a:ext cx="259228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816" y="2492896"/>
            <a:ext cx="2664296" cy="266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6136" y="2492896"/>
            <a:ext cx="2808312" cy="26745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251520" y="908720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1. Неравномерная плотность основания. Рыхлая шпаклевка – некачественная.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251520" y="1268760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2. Плохая изоляция впитываемости основания. Отсутствие необходимых грунтов.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251520" y="1628800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3. Отсутствие пеногасителей в краске. Краска некачественная, бюджетная.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251520" y="1988840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4. Хим. реакция краски с основанием. Отсутствие изолирующего грунта. 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1800" y="5373215"/>
            <a:ext cx="4104456" cy="1076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79512" y="5660998"/>
            <a:ext cx="3059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Грунт пигментированный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2411760" y="6381328"/>
            <a:ext cx="28803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Новая шпаклевка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764604" y="5999802"/>
            <a:ext cx="20162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Старая шпаклевка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1259632" y="5229200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Новая краска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6012160" y="6381328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Основание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-presentation-Mallers.jpg" id="279" name="Google Shape;2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1-presentation-Mallers4.jpg" id="280" name="Google Shape;2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4/4c/DIN-Logo.svg/250px-DIN-Logo.svg.png" id="285" name="Google Shape;2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2563813"/>
            <a:ext cx="823913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usinessbasis.ru/wp-content/uploads/2013/12/iso.png" id="286" name="Google Shape;2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163" y="1411288"/>
            <a:ext cx="871537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1619250" y="1555750"/>
            <a:ext cx="6840538" cy="4537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Соответствие европейским стандартам производства.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Соответствие класса стойкости по DIN ЦМТ.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Возможность эксплуатации в помещениях класса АВС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Соответствие классу пожарной безопасности.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Возможность применения на путях эвакуации.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Гарантированная укрывистость в 2 слоя.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Соответствие степени глянца.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Обеспечение сервиса колеровки и нанесения.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Возможность применения моющих средств.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468313" y="476250"/>
            <a:ext cx="69119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ТРЕБОВАНИЯ К ИНТЕРЬЕРНЫМ  КРАСКАМ 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ergeyTchukno\Pictures\Маркетинг таблицы сравнений 2012\Щелочная опасность.jpg" id="289" name="Google Shape;28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225" y="4997450"/>
            <a:ext cx="944563" cy="950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ergeyTchukno\Pictures\Маркетинг таблицы сравнений 2012\DecocolorWeer_1000.jpg" id="290" name="Google Shape;290;p17"/>
          <p:cNvPicPr preferRelativeResize="0"/>
          <p:nvPr/>
        </p:nvPicPr>
        <p:blipFill rotWithShape="1">
          <a:blip r:embed="rId6">
            <a:alphaModFix/>
          </a:blip>
          <a:srcRect b="0" l="48119" r="0" t="0"/>
          <a:stretch/>
        </p:blipFill>
        <p:spPr>
          <a:xfrm>
            <a:off x="539750" y="3500438"/>
            <a:ext cx="925513" cy="103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/>
          <p:nvPr/>
        </p:nvSpPr>
        <p:spPr>
          <a:xfrm>
            <a:off x="684212" y="1628774"/>
            <a:ext cx="61309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Устойчивость к влажному истиранию по  «старому» DIN 53778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690563" y="1928813"/>
            <a:ext cx="4632325" cy="784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 1 – не устойчивый к истиранию (0- 800 цмт)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 2 – устойчивый к истиранию (800-2000 цмт)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 3 – устойчивый к мытью (2000-5000цмт)</a:t>
            </a: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690563" y="3008313"/>
            <a:ext cx="7599362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НОВЫЙ DIN 13300 (2001 г.) = ISO 11998</a:t>
            </a: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690563" y="3806825"/>
            <a:ext cx="8202612" cy="221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Класс 1 – супер-устойчивый к мытью  10000 - 12 000 цмт</a:t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Класс 2 – устойчивый к мытью  от 3 000 до 10 000 цмт</a:t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Класс 3 – устойчивый к истиранию  от 1 000 до 3 000 цмт</a:t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Класс 4 – не устойчивая к истеранию от 200 до 1 000 цмт</a:t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Класс 5 – побелка до 200 цмт</a:t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539750" y="1052513"/>
            <a:ext cx="69119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СТАНДАРТЫ DIN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395288" y="220663"/>
            <a:ext cx="90011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УСЛОВИЯ ВЫБОРА ИНТЕРЬЕРНЫХ КРАСОК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/>
          <p:nvPr>
            <p:ph idx="4294967295" type="title"/>
          </p:nvPr>
        </p:nvSpPr>
        <p:spPr>
          <a:xfrm>
            <a:off x="0" y="332469"/>
            <a:ext cx="9144000" cy="604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ru-RU" sz="3200">
                <a:solidFill>
                  <a:schemeClr val="dk2"/>
                </a:solidFill>
              </a:rPr>
              <a:t>Разный тип блеска дает разную цветовую палитру</a:t>
            </a:r>
            <a:endParaRPr/>
          </a:p>
        </p:txBody>
      </p:sp>
      <p:pic>
        <p:nvPicPr>
          <p:cNvPr descr="C:\Users\ValerySnizhkovskiy\Desktop\Глянец.jpg" id="308" name="Google Shape;3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939" y="4232348"/>
            <a:ext cx="4284478" cy="244827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9"/>
          <p:cNvSpPr txBox="1"/>
          <p:nvPr/>
        </p:nvSpPr>
        <p:spPr>
          <a:xfrm>
            <a:off x="2559080" y="4108780"/>
            <a:ext cx="210621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СТЕПЕНИ ГЛЯНЦА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ЕЕ ВИДЯТ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БОЛЬШИНСТВО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ПОТРЕБИТЕЛЕЙ</a:t>
            </a:r>
            <a:endParaRPr/>
          </a:p>
        </p:txBody>
      </p:sp>
      <p:pic>
        <p:nvPicPr>
          <p:cNvPr descr="C:\Users\ValerySnizhkovskiy\Desktop\Глянец1.jpg" id="310" name="Google Shape;31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8272" y="1191543"/>
            <a:ext cx="4289071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584959" y="1279025"/>
            <a:ext cx="194429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СТЕПЕНИ ГЛЯНЦА – ПО DIN 13 300</a:t>
            </a:r>
            <a:endParaRPr/>
          </a:p>
        </p:txBody>
      </p:sp>
      <p:sp>
        <p:nvSpPr>
          <p:cNvPr id="312" name="Google Shape;312;p19"/>
          <p:cNvSpPr txBox="1"/>
          <p:nvPr/>
        </p:nvSpPr>
        <p:spPr>
          <a:xfrm>
            <a:off x="129396" y="2475781"/>
            <a:ext cx="260086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ВАЖНО: чем ниже степень блеска, тем лучше краска скрывает неровности стены.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Но: чем ниже степень блеска, тем лучше видны пятна на стене.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-presentation-Mallers.jpg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500599" y="404664"/>
            <a:ext cx="796210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Европейский производитель ALLIOS France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Контроль качества по стандартам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Гарантия качества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266943" y="4365104"/>
            <a:ext cx="642942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Заводы на территории Франции и РФ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Совместное предприятие в России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Удобная логистика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businessbasis.ru/wp-content/uploads/2013/12/iso.png"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6296" y="295458"/>
            <a:ext cx="504056" cy="41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>
            <p:ph type="title"/>
          </p:nvPr>
        </p:nvSpPr>
        <p:spPr>
          <a:xfrm>
            <a:off x="467544" y="188640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3600"/>
              <a:t>Cтепень блеска и характеристики краски</a:t>
            </a:r>
            <a:endParaRPr sz="3600"/>
          </a:p>
        </p:txBody>
      </p:sp>
      <p:sp>
        <p:nvSpPr>
          <p:cNvPr id="318" name="Google Shape;318;p20"/>
          <p:cNvSpPr/>
          <p:nvPr/>
        </p:nvSpPr>
        <p:spPr>
          <a:xfrm>
            <a:off x="467544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/>
          <p:nvPr/>
        </p:nvSpPr>
        <p:spPr>
          <a:xfrm>
            <a:off x="1187624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0"/>
          <p:cNvSpPr/>
          <p:nvPr/>
        </p:nvSpPr>
        <p:spPr>
          <a:xfrm>
            <a:off x="827584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1547664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1907704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2555776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3275856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2915816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3635896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3995936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20"/>
          <p:cNvCxnSpPr/>
          <p:nvPr/>
        </p:nvCxnSpPr>
        <p:spPr>
          <a:xfrm>
            <a:off x="395536" y="2348880"/>
            <a:ext cx="1944216" cy="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9" name="Google Shape;329;p20"/>
          <p:cNvCxnSpPr/>
          <p:nvPr/>
        </p:nvCxnSpPr>
        <p:spPr>
          <a:xfrm>
            <a:off x="2411760" y="2348880"/>
            <a:ext cx="2016224" cy="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20"/>
          <p:cNvSpPr/>
          <p:nvPr/>
        </p:nvSpPr>
        <p:spPr>
          <a:xfrm>
            <a:off x="4572000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5292080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4932040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5652120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6012160" y="2060848"/>
            <a:ext cx="288032" cy="288032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20"/>
          <p:cNvCxnSpPr/>
          <p:nvPr/>
        </p:nvCxnSpPr>
        <p:spPr>
          <a:xfrm>
            <a:off x="4499992" y="2348880"/>
            <a:ext cx="1944216" cy="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" name="Google Shape;336;p20"/>
          <p:cNvSpPr/>
          <p:nvPr/>
        </p:nvSpPr>
        <p:spPr>
          <a:xfrm>
            <a:off x="6732240" y="2060848"/>
            <a:ext cx="288032" cy="288032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7452320" y="2060848"/>
            <a:ext cx="288032" cy="288032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7092280" y="2060848"/>
            <a:ext cx="288032" cy="288032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7740352" y="2060848"/>
            <a:ext cx="288032" cy="288032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8100392" y="2060848"/>
            <a:ext cx="288032" cy="288032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20"/>
          <p:cNvCxnSpPr/>
          <p:nvPr/>
        </p:nvCxnSpPr>
        <p:spPr>
          <a:xfrm>
            <a:off x="6588224" y="2348880"/>
            <a:ext cx="1944216" cy="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20"/>
          <p:cNvSpPr txBox="1"/>
          <p:nvPr/>
        </p:nvSpPr>
        <p:spPr>
          <a:xfrm>
            <a:off x="323528" y="1196752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Глубоко матовые краски 1-3 степень блеска  </a:t>
            </a:r>
            <a:endParaRPr b="1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611560" y="2348880"/>
            <a:ext cx="1259632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класс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 txBox="1"/>
          <p:nvPr/>
        </p:nvSpPr>
        <p:spPr>
          <a:xfrm>
            <a:off x="4860032" y="2348880"/>
            <a:ext cx="1259632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класс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>
            <a:off x="2627784" y="2348880"/>
            <a:ext cx="1259632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класс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 txBox="1"/>
          <p:nvPr/>
        </p:nvSpPr>
        <p:spPr>
          <a:xfrm>
            <a:off x="6948264" y="2348880"/>
            <a:ext cx="1259632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класс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20"/>
          <p:cNvCxnSpPr>
            <a:endCxn id="319" idx="1"/>
          </p:cNvCxnSpPr>
          <p:nvPr/>
        </p:nvCxnSpPr>
        <p:spPr>
          <a:xfrm>
            <a:off x="1043632" y="1196864"/>
            <a:ext cx="216000" cy="10080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8" name="Google Shape;348;p20"/>
          <p:cNvCxnSpPr>
            <a:stCxn id="319" idx="1"/>
            <a:endCxn id="320" idx="0"/>
          </p:cNvCxnSpPr>
          <p:nvPr/>
        </p:nvCxnSpPr>
        <p:spPr>
          <a:xfrm rot="10800000">
            <a:off x="971632" y="2060864"/>
            <a:ext cx="288000" cy="1440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9" name="Google Shape;349;p20"/>
          <p:cNvCxnSpPr>
            <a:stCxn id="320" idx="0"/>
          </p:cNvCxnSpPr>
          <p:nvPr/>
        </p:nvCxnSpPr>
        <p:spPr>
          <a:xfrm flipH="1" rot="10800000">
            <a:off x="971600" y="1700848"/>
            <a:ext cx="720000" cy="3600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0" name="Google Shape;350;p20"/>
          <p:cNvSpPr txBox="1"/>
          <p:nvPr/>
        </p:nvSpPr>
        <p:spPr>
          <a:xfrm>
            <a:off x="1187624" y="3501008"/>
            <a:ext cx="273630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Матовые краски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 степень блеска</a:t>
            </a:r>
            <a:endParaRPr b="1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 txBox="1"/>
          <p:nvPr/>
        </p:nvSpPr>
        <p:spPr>
          <a:xfrm>
            <a:off x="4572000" y="3429000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Шелковисто матовые краски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7-12 степень блеска</a:t>
            </a:r>
            <a:endParaRPr b="1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2699792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/>
          <p:nvPr/>
        </p:nvSpPr>
        <p:spPr>
          <a:xfrm>
            <a:off x="313184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2843808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255577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2699792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2915816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226774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7668344" y="2132856"/>
            <a:ext cx="118864" cy="9716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7092280" y="1556792"/>
            <a:ext cx="1216152" cy="432048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 flipH="1" rot="10800000">
            <a:off x="2411760" y="4437112"/>
            <a:ext cx="118864" cy="11886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1979712" y="4221088"/>
            <a:ext cx="1216152" cy="288032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20"/>
          <p:cNvCxnSpPr/>
          <p:nvPr/>
        </p:nvCxnSpPr>
        <p:spPr>
          <a:xfrm flipH="1">
            <a:off x="971600" y="3501008"/>
            <a:ext cx="288032" cy="1008112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64" name="Google Shape;364;p20"/>
          <p:cNvCxnSpPr>
            <a:stCxn id="365" idx="0"/>
          </p:cNvCxnSpPr>
          <p:nvPr/>
        </p:nvCxnSpPr>
        <p:spPr>
          <a:xfrm rot="10800000">
            <a:off x="1043620" y="3645128"/>
            <a:ext cx="108000" cy="9360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66" name="Google Shape;366;p20"/>
          <p:cNvSpPr/>
          <p:nvPr/>
        </p:nvSpPr>
        <p:spPr>
          <a:xfrm>
            <a:off x="471601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565212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/>
          <p:nvPr/>
        </p:nvSpPr>
        <p:spPr>
          <a:xfrm>
            <a:off x="651621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0"/>
          <p:cNvSpPr/>
          <p:nvPr/>
        </p:nvSpPr>
        <p:spPr>
          <a:xfrm>
            <a:off x="6228184" y="4437112"/>
            <a:ext cx="118864" cy="9716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0"/>
          <p:cNvSpPr/>
          <p:nvPr/>
        </p:nvSpPr>
        <p:spPr>
          <a:xfrm>
            <a:off x="5652120" y="4221088"/>
            <a:ext cx="1216152" cy="288032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0"/>
          <p:cNvCxnSpPr/>
          <p:nvPr/>
        </p:nvCxnSpPr>
        <p:spPr>
          <a:xfrm rot="10800000">
            <a:off x="7668344" y="4077072"/>
            <a:ext cx="201580" cy="467356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2" name="Google Shape;372;p20"/>
          <p:cNvCxnSpPr/>
          <p:nvPr/>
        </p:nvCxnSpPr>
        <p:spPr>
          <a:xfrm>
            <a:off x="4716016" y="3717032"/>
            <a:ext cx="720080" cy="864096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3" name="Google Shape;373;p20"/>
          <p:cNvCxnSpPr/>
          <p:nvPr/>
        </p:nvCxnSpPr>
        <p:spPr>
          <a:xfrm flipH="1">
            <a:off x="7884368" y="3573016"/>
            <a:ext cx="792088" cy="1008112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4" name="Google Shape;374;p20"/>
          <p:cNvCxnSpPr/>
          <p:nvPr/>
        </p:nvCxnSpPr>
        <p:spPr>
          <a:xfrm flipH="1" rot="10800000">
            <a:off x="5148064" y="4005064"/>
            <a:ext cx="216024" cy="504056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75" name="Google Shape;375;p20"/>
          <p:cNvSpPr txBox="1"/>
          <p:nvPr/>
        </p:nvSpPr>
        <p:spPr>
          <a:xfrm>
            <a:off x="251520" y="5373216"/>
            <a:ext cx="345638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Глянцевы краски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80-100 степень блеска</a:t>
            </a:r>
            <a:endParaRPr b="1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6" name="Google Shape;376;p20"/>
          <p:cNvCxnSpPr/>
          <p:nvPr/>
        </p:nvCxnSpPr>
        <p:spPr>
          <a:xfrm rot="10800000">
            <a:off x="5580112" y="5445224"/>
            <a:ext cx="57563" cy="827396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7" name="Google Shape;377;p20"/>
          <p:cNvCxnSpPr/>
          <p:nvPr/>
        </p:nvCxnSpPr>
        <p:spPr>
          <a:xfrm flipH="1">
            <a:off x="5652120" y="5445224"/>
            <a:ext cx="360040" cy="864096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78" name="Google Shape;378;p20"/>
          <p:cNvSpPr/>
          <p:nvPr/>
        </p:nvSpPr>
        <p:spPr>
          <a:xfrm>
            <a:off x="323528" y="4581128"/>
            <a:ext cx="1440160" cy="338336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0"/>
          <p:cNvSpPr/>
          <p:nvPr/>
        </p:nvSpPr>
        <p:spPr>
          <a:xfrm>
            <a:off x="1691680" y="4581128"/>
            <a:ext cx="1440160" cy="338336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0"/>
          <p:cNvSpPr/>
          <p:nvPr/>
        </p:nvSpPr>
        <p:spPr>
          <a:xfrm>
            <a:off x="3059832" y="4581128"/>
            <a:ext cx="1440160" cy="482352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0"/>
          <p:cNvSpPr/>
          <p:nvPr/>
        </p:nvSpPr>
        <p:spPr>
          <a:xfrm>
            <a:off x="323528" y="4797152"/>
            <a:ext cx="4176464" cy="288032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0"/>
          <p:cNvSpPr/>
          <p:nvPr/>
        </p:nvSpPr>
        <p:spPr>
          <a:xfrm>
            <a:off x="4644008" y="4581128"/>
            <a:ext cx="1440160" cy="338336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0"/>
          <p:cNvSpPr/>
          <p:nvPr/>
        </p:nvSpPr>
        <p:spPr>
          <a:xfrm>
            <a:off x="6012160" y="4581128"/>
            <a:ext cx="1440160" cy="338336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0"/>
          <p:cNvSpPr/>
          <p:nvPr/>
        </p:nvSpPr>
        <p:spPr>
          <a:xfrm>
            <a:off x="7380312" y="4581128"/>
            <a:ext cx="1440160" cy="482352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0"/>
          <p:cNvSpPr/>
          <p:nvPr/>
        </p:nvSpPr>
        <p:spPr>
          <a:xfrm>
            <a:off x="4644008" y="4797152"/>
            <a:ext cx="4176464" cy="288032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0"/>
          <p:cNvSpPr/>
          <p:nvPr/>
        </p:nvSpPr>
        <p:spPr>
          <a:xfrm>
            <a:off x="899592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111561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1259632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/>
          <p:nvPr/>
        </p:nvSpPr>
        <p:spPr>
          <a:xfrm>
            <a:off x="1187624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1619672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1979712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0"/>
          <p:cNvSpPr/>
          <p:nvPr/>
        </p:nvSpPr>
        <p:spPr>
          <a:xfrm>
            <a:off x="1907704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226774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0"/>
          <p:cNvSpPr/>
          <p:nvPr/>
        </p:nvSpPr>
        <p:spPr>
          <a:xfrm>
            <a:off x="219573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0"/>
          <p:cNvSpPr/>
          <p:nvPr/>
        </p:nvSpPr>
        <p:spPr>
          <a:xfrm>
            <a:off x="2123728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/>
          <p:nvPr/>
        </p:nvSpPr>
        <p:spPr>
          <a:xfrm>
            <a:off x="262778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0"/>
          <p:cNvSpPr/>
          <p:nvPr/>
        </p:nvSpPr>
        <p:spPr>
          <a:xfrm>
            <a:off x="683568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0"/>
          <p:cNvSpPr/>
          <p:nvPr/>
        </p:nvSpPr>
        <p:spPr>
          <a:xfrm>
            <a:off x="323528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0"/>
          <p:cNvSpPr/>
          <p:nvPr/>
        </p:nvSpPr>
        <p:spPr>
          <a:xfrm>
            <a:off x="1331640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0"/>
          <p:cNvSpPr/>
          <p:nvPr/>
        </p:nvSpPr>
        <p:spPr>
          <a:xfrm>
            <a:off x="169168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0"/>
          <p:cNvSpPr/>
          <p:nvPr/>
        </p:nvSpPr>
        <p:spPr>
          <a:xfrm>
            <a:off x="1763688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0"/>
          <p:cNvSpPr/>
          <p:nvPr/>
        </p:nvSpPr>
        <p:spPr>
          <a:xfrm>
            <a:off x="183569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154766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2051720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0"/>
          <p:cNvSpPr/>
          <p:nvPr/>
        </p:nvSpPr>
        <p:spPr>
          <a:xfrm>
            <a:off x="2339752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0"/>
          <p:cNvSpPr/>
          <p:nvPr/>
        </p:nvSpPr>
        <p:spPr>
          <a:xfrm>
            <a:off x="97160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0"/>
          <p:cNvSpPr/>
          <p:nvPr/>
        </p:nvSpPr>
        <p:spPr>
          <a:xfrm>
            <a:off x="39553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0"/>
          <p:cNvSpPr/>
          <p:nvPr/>
        </p:nvSpPr>
        <p:spPr>
          <a:xfrm>
            <a:off x="611560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0"/>
          <p:cNvSpPr/>
          <p:nvPr/>
        </p:nvSpPr>
        <p:spPr>
          <a:xfrm>
            <a:off x="539552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0"/>
          <p:cNvSpPr/>
          <p:nvPr/>
        </p:nvSpPr>
        <p:spPr>
          <a:xfrm>
            <a:off x="467544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0"/>
          <p:cNvSpPr/>
          <p:nvPr/>
        </p:nvSpPr>
        <p:spPr>
          <a:xfrm>
            <a:off x="1403648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0"/>
          <p:cNvSpPr/>
          <p:nvPr/>
        </p:nvSpPr>
        <p:spPr>
          <a:xfrm>
            <a:off x="1475656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0"/>
          <p:cNvSpPr/>
          <p:nvPr/>
        </p:nvSpPr>
        <p:spPr>
          <a:xfrm>
            <a:off x="82758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0"/>
          <p:cNvSpPr/>
          <p:nvPr/>
        </p:nvSpPr>
        <p:spPr>
          <a:xfrm>
            <a:off x="75557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1043608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0"/>
          <p:cNvSpPr/>
          <p:nvPr/>
        </p:nvSpPr>
        <p:spPr>
          <a:xfrm>
            <a:off x="241176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0"/>
          <p:cNvSpPr/>
          <p:nvPr/>
        </p:nvSpPr>
        <p:spPr>
          <a:xfrm>
            <a:off x="2483768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0"/>
          <p:cNvSpPr/>
          <p:nvPr/>
        </p:nvSpPr>
        <p:spPr>
          <a:xfrm>
            <a:off x="2771800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0"/>
          <p:cNvSpPr/>
          <p:nvPr/>
        </p:nvSpPr>
        <p:spPr>
          <a:xfrm>
            <a:off x="291581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0"/>
          <p:cNvSpPr/>
          <p:nvPr/>
        </p:nvSpPr>
        <p:spPr>
          <a:xfrm>
            <a:off x="2987824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0"/>
          <p:cNvSpPr/>
          <p:nvPr/>
        </p:nvSpPr>
        <p:spPr>
          <a:xfrm>
            <a:off x="3059832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0"/>
          <p:cNvSpPr/>
          <p:nvPr/>
        </p:nvSpPr>
        <p:spPr>
          <a:xfrm>
            <a:off x="3563888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0"/>
          <p:cNvSpPr/>
          <p:nvPr/>
        </p:nvSpPr>
        <p:spPr>
          <a:xfrm>
            <a:off x="363589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0"/>
          <p:cNvSpPr/>
          <p:nvPr/>
        </p:nvSpPr>
        <p:spPr>
          <a:xfrm>
            <a:off x="370790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0"/>
          <p:cNvSpPr/>
          <p:nvPr/>
        </p:nvSpPr>
        <p:spPr>
          <a:xfrm>
            <a:off x="385192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0"/>
          <p:cNvSpPr/>
          <p:nvPr/>
        </p:nvSpPr>
        <p:spPr>
          <a:xfrm>
            <a:off x="3923928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0"/>
          <p:cNvSpPr/>
          <p:nvPr/>
        </p:nvSpPr>
        <p:spPr>
          <a:xfrm>
            <a:off x="399593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0"/>
          <p:cNvSpPr/>
          <p:nvPr/>
        </p:nvSpPr>
        <p:spPr>
          <a:xfrm>
            <a:off x="3779912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0"/>
          <p:cNvSpPr/>
          <p:nvPr/>
        </p:nvSpPr>
        <p:spPr>
          <a:xfrm>
            <a:off x="4139952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0"/>
          <p:cNvSpPr/>
          <p:nvPr/>
        </p:nvSpPr>
        <p:spPr>
          <a:xfrm>
            <a:off x="435597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0"/>
          <p:cNvSpPr/>
          <p:nvPr/>
        </p:nvSpPr>
        <p:spPr>
          <a:xfrm>
            <a:off x="421196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327585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334786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3419872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4067944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49188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203848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4283968" y="4653136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442798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9" name="Google Shape;439;p20"/>
          <p:cNvCxnSpPr>
            <a:stCxn id="386" idx="6"/>
            <a:endCxn id="365" idx="1"/>
          </p:cNvCxnSpPr>
          <p:nvPr/>
        </p:nvCxnSpPr>
        <p:spPr>
          <a:xfrm>
            <a:off x="971600" y="4545124"/>
            <a:ext cx="154500" cy="465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0" name="Google Shape;440;p20"/>
          <p:cNvCxnSpPr/>
          <p:nvPr/>
        </p:nvCxnSpPr>
        <p:spPr>
          <a:xfrm flipH="1">
            <a:off x="971600" y="3465004"/>
            <a:ext cx="288032" cy="1008112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1" name="Google Shape;441;p20"/>
          <p:cNvCxnSpPr/>
          <p:nvPr/>
        </p:nvCxnSpPr>
        <p:spPr>
          <a:xfrm rot="10800000">
            <a:off x="1043608" y="3609020"/>
            <a:ext cx="108012" cy="936104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2" name="Google Shape;442;p20"/>
          <p:cNvCxnSpPr/>
          <p:nvPr/>
        </p:nvCxnSpPr>
        <p:spPr>
          <a:xfrm>
            <a:off x="4067944" y="4581128"/>
            <a:ext cx="154561" cy="46549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3" name="Google Shape;443;p20"/>
          <p:cNvCxnSpPr>
            <a:stCxn id="430" idx="2"/>
          </p:cNvCxnSpPr>
          <p:nvPr/>
        </p:nvCxnSpPr>
        <p:spPr>
          <a:xfrm rot="10800000">
            <a:off x="4067960" y="3645132"/>
            <a:ext cx="144000" cy="9720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4" name="Google Shape;444;p20"/>
          <p:cNvCxnSpPr/>
          <p:nvPr/>
        </p:nvCxnSpPr>
        <p:spPr>
          <a:xfrm flipH="1">
            <a:off x="4067944" y="3573016"/>
            <a:ext cx="288032" cy="1008112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5" name="Google Shape;445;p20"/>
          <p:cNvSpPr/>
          <p:nvPr/>
        </p:nvSpPr>
        <p:spPr>
          <a:xfrm>
            <a:off x="507605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0"/>
          <p:cNvSpPr/>
          <p:nvPr/>
        </p:nvSpPr>
        <p:spPr>
          <a:xfrm>
            <a:off x="5364088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0"/>
          <p:cNvSpPr/>
          <p:nvPr/>
        </p:nvSpPr>
        <p:spPr>
          <a:xfrm>
            <a:off x="579613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0"/>
          <p:cNvSpPr/>
          <p:nvPr/>
        </p:nvSpPr>
        <p:spPr>
          <a:xfrm>
            <a:off x="601216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0"/>
          <p:cNvSpPr/>
          <p:nvPr/>
        </p:nvSpPr>
        <p:spPr>
          <a:xfrm>
            <a:off x="651621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0"/>
          <p:cNvSpPr/>
          <p:nvPr/>
        </p:nvSpPr>
        <p:spPr>
          <a:xfrm>
            <a:off x="471601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0"/>
          <p:cNvSpPr/>
          <p:nvPr/>
        </p:nvSpPr>
        <p:spPr>
          <a:xfrm>
            <a:off x="4860032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0"/>
          <p:cNvSpPr/>
          <p:nvPr/>
        </p:nvSpPr>
        <p:spPr>
          <a:xfrm>
            <a:off x="550810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0"/>
          <p:cNvSpPr/>
          <p:nvPr/>
        </p:nvSpPr>
        <p:spPr>
          <a:xfrm>
            <a:off x="543609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0"/>
          <p:cNvSpPr/>
          <p:nvPr/>
        </p:nvSpPr>
        <p:spPr>
          <a:xfrm>
            <a:off x="6372200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0"/>
          <p:cNvSpPr/>
          <p:nvPr/>
        </p:nvSpPr>
        <p:spPr>
          <a:xfrm>
            <a:off x="6732240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0"/>
          <p:cNvSpPr/>
          <p:nvPr/>
        </p:nvSpPr>
        <p:spPr>
          <a:xfrm>
            <a:off x="7020272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0"/>
          <p:cNvSpPr/>
          <p:nvPr/>
        </p:nvSpPr>
        <p:spPr>
          <a:xfrm>
            <a:off x="709228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7236296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0"/>
          <p:cNvSpPr/>
          <p:nvPr/>
        </p:nvSpPr>
        <p:spPr>
          <a:xfrm>
            <a:off x="8028384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0"/>
          <p:cNvSpPr/>
          <p:nvPr/>
        </p:nvSpPr>
        <p:spPr>
          <a:xfrm>
            <a:off x="7596336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0"/>
          <p:cNvSpPr/>
          <p:nvPr/>
        </p:nvSpPr>
        <p:spPr>
          <a:xfrm>
            <a:off x="8100392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0"/>
          <p:cNvSpPr/>
          <p:nvPr/>
        </p:nvSpPr>
        <p:spPr>
          <a:xfrm>
            <a:off x="8388424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0"/>
          <p:cNvSpPr/>
          <p:nvPr/>
        </p:nvSpPr>
        <p:spPr>
          <a:xfrm>
            <a:off x="8532440" y="4581128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20"/>
          <p:cNvCxnSpPr>
            <a:stCxn id="453" idx="4"/>
          </p:cNvCxnSpPr>
          <p:nvPr/>
        </p:nvCxnSpPr>
        <p:spPr>
          <a:xfrm rot="10800000">
            <a:off x="5148100" y="4581128"/>
            <a:ext cx="324000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5" name="Google Shape;465;p20"/>
          <p:cNvSpPr/>
          <p:nvPr/>
        </p:nvSpPr>
        <p:spPr>
          <a:xfrm>
            <a:off x="251520" y="4581128"/>
            <a:ext cx="1440160" cy="338336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0"/>
          <p:cNvSpPr/>
          <p:nvPr/>
        </p:nvSpPr>
        <p:spPr>
          <a:xfrm>
            <a:off x="1619672" y="4581128"/>
            <a:ext cx="1440160" cy="338336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0"/>
          <p:cNvSpPr/>
          <p:nvPr/>
        </p:nvSpPr>
        <p:spPr>
          <a:xfrm>
            <a:off x="2987824" y="4581128"/>
            <a:ext cx="1440160" cy="482352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0"/>
          <p:cNvSpPr/>
          <p:nvPr/>
        </p:nvSpPr>
        <p:spPr>
          <a:xfrm>
            <a:off x="251520" y="4797152"/>
            <a:ext cx="4176464" cy="288032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0"/>
          <p:cNvSpPr/>
          <p:nvPr/>
        </p:nvSpPr>
        <p:spPr>
          <a:xfrm>
            <a:off x="2843808" y="6237312"/>
            <a:ext cx="1440160" cy="338336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0"/>
          <p:cNvSpPr/>
          <p:nvPr/>
        </p:nvSpPr>
        <p:spPr>
          <a:xfrm>
            <a:off x="4211960" y="6237312"/>
            <a:ext cx="1440160" cy="338336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5580112" y="6237312"/>
            <a:ext cx="1440160" cy="266328"/>
          </a:xfrm>
          <a:prstGeom prst="wave">
            <a:avLst>
              <a:gd fmla="val 12500" name="adj1"/>
              <a:gd fmla="val -1093" name="adj2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0"/>
          <p:cNvSpPr/>
          <p:nvPr/>
        </p:nvSpPr>
        <p:spPr>
          <a:xfrm>
            <a:off x="2843808" y="6453336"/>
            <a:ext cx="4176464" cy="144016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4644008" y="6093296"/>
            <a:ext cx="144016" cy="144016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0"/>
          <p:cNvSpPr/>
          <p:nvPr/>
        </p:nvSpPr>
        <p:spPr>
          <a:xfrm>
            <a:off x="4067944" y="5949280"/>
            <a:ext cx="1216152" cy="288032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0"/>
          <p:cNvSpPr txBox="1"/>
          <p:nvPr/>
        </p:nvSpPr>
        <p:spPr>
          <a:xfrm>
            <a:off x="2771800" y="2824499"/>
            <a:ext cx="3096344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ЗАКРЫТАЯ ПОРА</a:t>
            </a:r>
            <a:endParaRPr b="1" i="0" sz="20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0"/>
          <p:cNvSpPr txBox="1"/>
          <p:nvPr/>
        </p:nvSpPr>
        <p:spPr>
          <a:xfrm>
            <a:off x="2627784" y="857409"/>
            <a:ext cx="4032447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ОТКРЫТАЯ ПОРА  –  </a:t>
            </a:r>
            <a:r>
              <a:rPr b="1" lang="ru-RU" sz="2000">
                <a:solidFill>
                  <a:srgbClr val="6A5E56"/>
                </a:solidFill>
                <a:latin typeface="Calibri"/>
                <a:ea typeface="Calibri"/>
                <a:cs typeface="Calibri"/>
                <a:sym typeface="Calibri"/>
              </a:rPr>
              <a:t>CEILING FLAT</a:t>
            </a:r>
            <a:endParaRPr b="1" i="0" sz="2000" u="none" cap="none" strike="noStrike">
              <a:solidFill>
                <a:srgbClr val="6A5E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0"/>
          <p:cNvSpPr/>
          <p:nvPr/>
        </p:nvSpPr>
        <p:spPr>
          <a:xfrm>
            <a:off x="323528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0"/>
          <p:cNvSpPr/>
          <p:nvPr/>
        </p:nvSpPr>
        <p:spPr>
          <a:xfrm>
            <a:off x="611560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0"/>
          <p:cNvSpPr/>
          <p:nvPr/>
        </p:nvSpPr>
        <p:spPr>
          <a:xfrm>
            <a:off x="467544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0"/>
          <p:cNvSpPr/>
          <p:nvPr/>
        </p:nvSpPr>
        <p:spPr>
          <a:xfrm>
            <a:off x="827584" y="4509120"/>
            <a:ext cx="72008" cy="7200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0"/>
          <p:cNvSpPr txBox="1"/>
          <p:nvPr/>
        </p:nvSpPr>
        <p:spPr>
          <a:xfrm>
            <a:off x="1313638" y="3104964"/>
            <a:ext cx="1836204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ULTRA MATTE</a:t>
            </a:r>
            <a:endParaRPr b="1" i="0" sz="2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0"/>
          <p:cNvSpPr txBox="1"/>
          <p:nvPr/>
        </p:nvSpPr>
        <p:spPr>
          <a:xfrm>
            <a:off x="6333474" y="3064505"/>
            <a:ext cx="1852644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VELVETMATTE </a:t>
            </a:r>
            <a:r>
              <a:rPr b="1" lang="ru-RU" sz="11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EGGSCHELL</a:t>
            </a:r>
            <a:endParaRPr b="1" i="0" sz="11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0"/>
          <p:cNvSpPr txBox="1"/>
          <p:nvPr/>
        </p:nvSpPr>
        <p:spPr>
          <a:xfrm>
            <a:off x="3851920" y="5445224"/>
            <a:ext cx="1692188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SATIN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-presentation-Mallers.jpg" id="488" name="Google Shape;4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1-presentation-Mallers5.jpg" id="489" name="Google Shape;48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1"/>
          <p:cNvSpPr txBox="1"/>
          <p:nvPr/>
        </p:nvSpPr>
        <p:spPr>
          <a:xfrm>
            <a:off x="2487997" y="5923819"/>
            <a:ext cx="432048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КЛЮЧЕВЫЕ ОТЛИЧИЯ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закрытая пора – матовая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легко очищаемая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-presentation-Mallers.jpg" id="495" name="Google Shape;4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1-presentation-Mallers6.jpg" id="496" name="Google Shape;49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7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2"/>
          <p:cNvSpPr txBox="1"/>
          <p:nvPr/>
        </p:nvSpPr>
        <p:spPr>
          <a:xfrm>
            <a:off x="2487997" y="5923819"/>
            <a:ext cx="432048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КЛЮЧЕВЫЕ ОТЛИЧИЯ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закрытая пора – сатиновая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максимально легко очищаемая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-presentation-Mallers.jpg" id="502" name="Google Shape;5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1-presentation-Mallers7.jpg" id="503" name="Google Shape;50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3"/>
          <p:cNvSpPr txBox="1"/>
          <p:nvPr/>
        </p:nvSpPr>
        <p:spPr>
          <a:xfrm>
            <a:off x="2487997" y="5805264"/>
            <a:ext cx="432048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КЛЮЧЕВЫЕ ОТЛИЧИЯ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открытая пора – глубоко матовая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малярные добавки для удобства работы на потолках и лепнине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/>
              <a:t>ОТ ЧЕГО ЗАВИСИТ РАСХОД КРАСКИ</a:t>
            </a:r>
            <a:br>
              <a:rPr b="1" lang="ru-RU"/>
            </a:br>
            <a:r>
              <a:rPr b="1" lang="ru-RU"/>
              <a:t>как правильно читать на банке</a:t>
            </a:r>
            <a:endParaRPr b="1"/>
          </a:p>
        </p:txBody>
      </p:sp>
      <p:sp>
        <p:nvSpPr>
          <p:cNvPr id="510" name="Google Shape;510;p24"/>
          <p:cNvSpPr/>
          <p:nvPr/>
        </p:nvSpPr>
        <p:spPr>
          <a:xfrm>
            <a:off x="467544" y="1844824"/>
            <a:ext cx="8424936" cy="38779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Краски с открытой порой  0,09-0,125л/м2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Краски с закрытой порой  0,08-0,12л/м2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 ВАРИАНТ </a:t>
            </a:r>
            <a:r>
              <a:rPr b="1" lang="ru-R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– Гладкие ранее окрашенная или невпитываемая поверхность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- 1й слой 0,08 + 2й 0,08 = 0,16 л/м2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 ВАРИАНТ </a:t>
            </a: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 Гладкие зашпаклеванная и обеспыленная поверхность</a:t>
            </a:r>
            <a:endParaRPr b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- 1й слой 0,12 + 2й 0,08 = 0,2 л/м2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Остальные варианты требуют тестовых замеров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0" y="784225"/>
            <a:ext cx="7048500" cy="52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mail.rambler.ru/m/folder/INBOX/22091.2/raw/id/" id="520" name="Google Shape;520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mail.rambler.ru/m/folder/INBOX/22091.2/raw/id/" id="521" name="Google Shape;521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388" y="881063"/>
            <a:ext cx="5991225" cy="50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7"/>
          <p:cNvSpPr txBox="1"/>
          <p:nvPr/>
        </p:nvSpPr>
        <p:spPr>
          <a:xfrm>
            <a:off x="1142976" y="214290"/>
            <a:ext cx="5357818" cy="604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ru-RU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b="1" i="0" lang="ru-RU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реимущества краски</a:t>
            </a:r>
            <a:endParaRPr/>
          </a:p>
        </p:txBody>
      </p:sp>
      <p:sp>
        <p:nvSpPr>
          <p:cNvPr id="529" name="Google Shape;529;p27"/>
          <p:cNvSpPr txBox="1"/>
          <p:nvPr/>
        </p:nvSpPr>
        <p:spPr>
          <a:xfrm>
            <a:off x="2380130" y="1796526"/>
            <a:ext cx="426809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Экологичные покрытия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Глубокоматовые моющиеся краски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Уникальная цветовая палитра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675" y="1247364"/>
            <a:ext cx="1588455" cy="1667423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sense-life.com/wp-content/uploads/2019/12/Uborka-sten.jpg" id="531" name="Google Shape;531;p27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sense-life.com/wp-content/uploads/2019/12/Uborka-sten.jpg" id="532" name="Google Shape;53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363" y="2238123"/>
            <a:ext cx="1916513" cy="167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1-presentation-Mallers.jpg" id="533" name="Google Shape;53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0892" y="142852"/>
            <a:ext cx="2143108" cy="114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4716016" y="548680"/>
            <a:ext cx="3163888" cy="784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916832"/>
            <a:ext cx="5027612" cy="356235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76199">
              <a:schemeClr val="lt2">
                <a:alpha val="74901"/>
              </a:schemeClr>
            </a:outerShdw>
          </a:effectLst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120" y="2060848"/>
            <a:ext cx="2909888" cy="346392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76199">
              <a:schemeClr val="lt2">
                <a:alpha val="74901"/>
              </a:schemeClr>
            </a:outerShdw>
          </a:effectLst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4653136"/>
            <a:ext cx="2951162" cy="183832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76199">
              <a:schemeClr val="lt2">
                <a:alpha val="74901"/>
              </a:schemeClr>
            </a:outerShdw>
          </a:effectLst>
        </p:spPr>
      </p:pic>
      <p:sp>
        <p:nvSpPr>
          <p:cNvPr id="112" name="Google Shape;112;p3"/>
          <p:cNvSpPr txBox="1"/>
          <p:nvPr>
            <p:ph type="title"/>
          </p:nvPr>
        </p:nvSpPr>
        <p:spPr>
          <a:xfrm>
            <a:off x="4197350" y="5589588"/>
            <a:ext cx="4500563" cy="574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spcFirstLastPara="1" rIns="0" wrap="square" tIns="32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</a:pPr>
            <a:r>
              <a:rPr lang="ru-RU" sz="2400">
                <a:latin typeface="Proxima Nova"/>
                <a:ea typeface="Proxima Nova"/>
                <a:cs typeface="Proxima Nova"/>
                <a:sym typeface="Proxima Nova"/>
              </a:rPr>
              <a:t>Allios - France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23528" y="1196752"/>
            <a:ext cx="85176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Профессиональная линейка красок и решений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-presentation-Mallers2.jpg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0" y="11663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616450" y="2361725"/>
            <a:ext cx="956700" cy="3132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1949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Font typeface="Calibri"/>
              <a:buNone/>
            </a:pPr>
            <a:r>
              <a:rPr lang="ru-RU"/>
              <a:t>Запуск Lacos coutings в 2001 г.</a:t>
            </a:r>
            <a:br>
              <a:rPr lang="ru-RU"/>
            </a:br>
            <a:r>
              <a:rPr lang="ru-RU" sz="3200"/>
              <a:t>3 завода во Франции и 1 в России</a:t>
            </a:r>
            <a:endParaRPr sz="3200"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988840"/>
            <a:ext cx="5745719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200" y="1988840"/>
            <a:ext cx="24288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2200" y="3933056"/>
            <a:ext cx="24384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684213" y="1700213"/>
            <a:ext cx="5256212" cy="449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Грунтование для укрепления основания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Оштукатуривание стен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Грунтование для укрепления основания</a:t>
            </a:r>
            <a:endParaRPr b="1" sz="180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Шпаклевание и финишное выравнивание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Грунтование для обеспыливания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Грунтование для выравнивания контраста основания*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Окраска гладкой краской или нанесение декоративного покрытия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* Этапы не всегда присутствуют</a:t>
            </a:r>
            <a:endParaRPr b="1"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kursremonta.ru/wp-content/uploads/gruntovka-sten-pered-poklejjkojj-oboev-video.jpeg"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4149725"/>
            <a:ext cx="2686050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raze-builder.ru/wp-content/uploads/2012/04/vidy-shpaklevok-kakuyu-shpaklevku-vibrat.jpg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1500" y="2649538"/>
            <a:ext cx="2686050" cy="17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684213" y="620713"/>
            <a:ext cx="4895850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Комплексные решения  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«Технологическая карта»</a:t>
            </a:r>
            <a:endParaRPr/>
          </a:p>
        </p:txBody>
      </p:sp>
      <p:pic>
        <p:nvPicPr>
          <p:cNvPr descr="C:\Users\SergeyTchukno\Pictures\Маркетинг таблицы сравнений 2012\грунтование.jpg" id="137" name="Google Shape;13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1500" y="692150"/>
            <a:ext cx="26606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1475212" y="404664"/>
            <a:ext cx="6383670" cy="604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9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ГРУНТОВКИ</a:t>
            </a:r>
            <a:endParaRPr b="1" sz="19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122025" y="1340766"/>
            <a:ext cx="4680520" cy="525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b="1" lang="ru-RU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НЕПИГМЕНТИРОВАННЫЕ </a:t>
            </a:r>
            <a:endParaRPr/>
          </a:p>
        </p:txBody>
      </p:sp>
      <p:pic>
        <p:nvPicPr>
          <p:cNvPr descr="http://kursremonta.ru/wp-content/uploads/gruntovka-sten-pered-poklejjkojj-oboev-video.jpeg"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7143" y="3861048"/>
            <a:ext cx="3705297" cy="2661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hkolapola.ru/wp-content/uploads/gruntovka-pola-pered-ukladkoy-plitki--obrabotka-betonnogo-osnova.jpg"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121" y="1966936"/>
            <a:ext cx="3724835" cy="26141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4341957" y="3205915"/>
            <a:ext cx="4439010" cy="557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b="1" lang="ru-RU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ПИГМЕНТИРОВАННЫЕ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>
            <a:off x="7884369" y="836712"/>
            <a:ext cx="576064" cy="20161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7884368" y="2421037"/>
            <a:ext cx="562395" cy="214313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7884368" y="1700312"/>
            <a:ext cx="562395" cy="214313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7884368" y="1339950"/>
            <a:ext cx="562395" cy="21431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5868144" y="908720"/>
            <a:ext cx="576064" cy="20162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5868144" y="2493045"/>
            <a:ext cx="576064" cy="214324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5868144" y="2132682"/>
            <a:ext cx="576064" cy="214323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5868144" y="1772320"/>
            <a:ext cx="576064" cy="214324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7668468" y="2492475"/>
            <a:ext cx="215900" cy="431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7668468" y="1339950"/>
            <a:ext cx="215900" cy="431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7668468" y="1771750"/>
            <a:ext cx="215900" cy="431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668468" y="836712"/>
            <a:ext cx="215900" cy="504825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7668468" y="2205137"/>
            <a:ext cx="215900" cy="504825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 flipH="1" rot="10800000">
            <a:off x="5580112" y="1196752"/>
            <a:ext cx="71933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 flipH="1" rot="10800000">
            <a:off x="5724128" y="1124744"/>
            <a:ext cx="71933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 flipH="1" rot="10800000">
            <a:off x="5652120" y="908720"/>
            <a:ext cx="71934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7740352" y="2564904"/>
            <a:ext cx="71438" cy="5715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 flipH="1" rot="10800000">
            <a:off x="5508104" y="2780928"/>
            <a:ext cx="71933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 flipH="1" rot="10800000">
            <a:off x="5580112" y="2348880"/>
            <a:ext cx="71933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 flipH="1" rot="10800000">
            <a:off x="5724128" y="2420888"/>
            <a:ext cx="71934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 flipH="1" rot="10800000">
            <a:off x="5724128" y="1700808"/>
            <a:ext cx="71934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 flipH="1" rot="10800000">
            <a:off x="5724128" y="1988840"/>
            <a:ext cx="71934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 flipH="1" rot="10800000">
            <a:off x="5580112" y="1628800"/>
            <a:ext cx="71934" cy="72554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7452320" y="836712"/>
            <a:ext cx="215776" cy="208915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 flipH="1">
            <a:off x="7740352" y="1484784"/>
            <a:ext cx="46038" cy="71437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7812360" y="2348880"/>
            <a:ext cx="46038" cy="46037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740352" y="1916832"/>
            <a:ext cx="46038" cy="46038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7812360" y="980728"/>
            <a:ext cx="46038" cy="4445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5868144" y="1411957"/>
            <a:ext cx="576064" cy="214323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5868144" y="1053182"/>
            <a:ext cx="576064" cy="214323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7884368" y="2060675"/>
            <a:ext cx="562395" cy="21431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7884368" y="981175"/>
            <a:ext cx="562395" cy="21431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2962238" y="4437112"/>
            <a:ext cx="552363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ОБЕСПЫЛИВАНИЕ ОСНОВАНИЯ 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УКРЕПЛЕНИЕ ОСНОВАНИЕ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РЕГУЛИРОВАНИЕ ВПИТЫВАЕМОСТИ ОСНОВАНИЯ</a:t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Char char="-"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ФОРМИРУЕТ ПРАВИЛЬНОЕ ПЛЕНКООБРАЗОВАНИЕ ПИГМЕНТИРОВАННЫХ ГРУНТОВОК  И КРАСКИ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812360" y="1196752"/>
            <a:ext cx="46038" cy="71437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4839964" y="3077856"/>
            <a:ext cx="19432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Пыльное основание</a:t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 rot="5400000">
            <a:off x="4176440" y="1520304"/>
            <a:ext cx="1944216" cy="721048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shkolapola.ru/wp-content/uploads/gruntovka-pola-pered-ukladkoy-plitki--obrabotka-betonnogo-osnova.jpg"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764281"/>
            <a:ext cx="3168749" cy="239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/>
          <p:nvPr/>
        </p:nvSpPr>
        <p:spPr>
          <a:xfrm>
            <a:off x="7668344" y="1124744"/>
            <a:ext cx="71438" cy="5715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740352" y="2132856"/>
            <a:ext cx="71438" cy="5715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7740352" y="1700808"/>
            <a:ext cx="71438" cy="5715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7740352" y="2780928"/>
            <a:ext cx="45719" cy="45719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7740352" y="2420888"/>
            <a:ext cx="71438" cy="5715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5436096" y="980728"/>
            <a:ext cx="231502" cy="21031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5580112" y="1340768"/>
            <a:ext cx="231502" cy="21031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5580112" y="2060848"/>
            <a:ext cx="231502" cy="21031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5508104" y="1772816"/>
            <a:ext cx="231502" cy="21031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5580112" y="2564904"/>
            <a:ext cx="231502" cy="21031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dn.ampir.ru/upload/iblock/6ca/6cae8126d411e32a7d27aa26277e7870.jpg?161705160619668" id="198" name="Google Shape;19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00" y="3190992"/>
            <a:ext cx="3101604" cy="361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 txBox="1"/>
          <p:nvPr/>
        </p:nvSpPr>
        <p:spPr>
          <a:xfrm>
            <a:off x="7020272" y="3077581"/>
            <a:ext cx="19567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Укрепленное основание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159334" y="12794"/>
            <a:ext cx="6911975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НЕПИГМЕНТИРОВАННЫЕ ГРУНТЫ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1-presentation-Mallers3.jpg"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1919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 txBox="1"/>
          <p:nvPr/>
        </p:nvSpPr>
        <p:spPr>
          <a:xfrm>
            <a:off x="315398" y="4960819"/>
            <a:ext cx="713692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Расход зависит от впитываемости основания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Слабо впитывающие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- ранее окрашенные, пыльные основания, влагостойкий ГКЛ/ГВЛ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Средне впитывающие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- полимерные шпаклевки, ГКЛ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Сильно впитывающие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- стекло обои низкой плотности, дешевые и рыхлые шпаклевки, штукатурки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2021-03-29T08:21:19Z</dcterms:created>
  <dc:creator>promo</dc:creator>
</cp:coreProperties>
</file>